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4"/>
  </p:notesMasterIdLst>
  <p:sldIdLst>
    <p:sldId id="274" r:id="rId2"/>
    <p:sldId id="296" r:id="rId3"/>
    <p:sldId id="310" r:id="rId4"/>
    <p:sldId id="311" r:id="rId5"/>
    <p:sldId id="315" r:id="rId6"/>
    <p:sldId id="313" r:id="rId7"/>
    <p:sldId id="314" r:id="rId8"/>
    <p:sldId id="316" r:id="rId9"/>
    <p:sldId id="299" r:id="rId10"/>
    <p:sldId id="317" r:id="rId11"/>
    <p:sldId id="318" r:id="rId12"/>
    <p:sldId id="308" r:id="rId13"/>
    <p:sldId id="319" r:id="rId14"/>
    <p:sldId id="320" r:id="rId15"/>
    <p:sldId id="321" r:id="rId16"/>
    <p:sldId id="322" r:id="rId17"/>
    <p:sldId id="323" r:id="rId18"/>
    <p:sldId id="324" r:id="rId19"/>
    <p:sldId id="325" r:id="rId20"/>
    <p:sldId id="326" r:id="rId21"/>
    <p:sldId id="327" r:id="rId22"/>
    <p:sldId id="328" r:id="rId23"/>
    <p:sldId id="329" r:id="rId24"/>
    <p:sldId id="330" r:id="rId25"/>
    <p:sldId id="331" r:id="rId26"/>
    <p:sldId id="298" r:id="rId27"/>
    <p:sldId id="332" r:id="rId28"/>
    <p:sldId id="333" r:id="rId29"/>
    <p:sldId id="334" r:id="rId30"/>
    <p:sldId id="302" r:id="rId31"/>
    <p:sldId id="335" r:id="rId32"/>
    <p:sldId id="304"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485" autoAdjust="0"/>
    <p:restoredTop sz="94434" autoAdjust="0"/>
  </p:normalViewPr>
  <p:slideViewPr>
    <p:cSldViewPr snapToGrid="0">
      <p:cViewPr>
        <p:scale>
          <a:sx n="75" d="100"/>
          <a:sy n="75" d="100"/>
        </p:scale>
        <p:origin x="-450" y="-354"/>
      </p:cViewPr>
      <p:guideLst>
        <p:guide orient="horz" pos="2160"/>
        <p:guide pos="386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2.png"/></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png>
</file>

<file path=ppt/media/image32.png>
</file>

<file path=ppt/media/image33.jpeg>
</file>

<file path=ppt/media/image34.jpeg>
</file>

<file path=ppt/media/image35.GIF>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935665-95A6-4A70-9973-0417886F9943}" type="datetimeFigureOut">
              <a:rPr lang="en-US" smtClean="0"/>
              <a:t>9/4/2023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1598C4-7450-4F32-ABF4-10C228F81F27}" type="slidenum">
              <a:rPr lang="en-US" smtClean="0"/>
              <a:t>‹#›</a:t>
            </a:fld>
            <a:endParaRPr lang="en-US"/>
          </a:p>
        </p:txBody>
      </p:sp>
    </p:spTree>
    <p:extLst>
      <p:ext uri="{BB962C8B-B14F-4D97-AF65-F5344CB8AC3E}">
        <p14:creationId xmlns:p14="http://schemas.microsoft.com/office/powerpoint/2010/main" val="406045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E1598C4-7450-4F32-ABF4-10C228F81F27}" type="slidenum">
              <a:rPr lang="en-US" smtClean="0"/>
              <a:t>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9/4/2023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9/4/2023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9/4/2023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9/4/2023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a:fillRect/>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a:fillRect/>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a:fillRect/>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a:fillRect/>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9/4/2023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10.jpeg"/><Relationship Id="rId4" Type="http://schemas.openxmlformats.org/officeDocument/2006/relationships/image" Target="../media/image9.jpeg"/></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3.jpeg"/><Relationship Id="rId7" Type="http://schemas.openxmlformats.org/officeDocument/2006/relationships/image" Target="../media/image31.png"/><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32.png"/><Relationship Id="rId5" Type="http://schemas.openxmlformats.org/officeDocument/2006/relationships/oleObject" Target="../embeddings/oleObject1.bin"/><Relationship Id="rId4" Type="http://schemas.openxmlformats.org/officeDocument/2006/relationships/image" Target="../media/image34.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35.GI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hyperlink" Target="https://ieeexplore.ieee.org/stamp/stamp.jsp?tp=&amp;arnumber=6997578&amp;isnumber=6997537" TargetMode="External"/><Relationship Id="rId2" Type="http://schemas.openxmlformats.org/officeDocument/2006/relationships/hyperlink" Target="https://ieeexplore.ieee.org/stamp/stamp.jsp?tp=&amp;arnumber=8124463&amp;isnumber=8124414" TargetMode="External"/><Relationship Id="rId1" Type="http://schemas.openxmlformats.org/officeDocument/2006/relationships/slideLayout" Target="../slideLayouts/slideLayout6.xml"/><Relationship Id="rId6" Type="http://schemas.openxmlformats.org/officeDocument/2006/relationships/hyperlink" Target="https://www.tinkercad.com/circuits" TargetMode="External"/><Relationship Id="rId5" Type="http://schemas.openxmlformats.org/officeDocument/2006/relationships/hyperlink" Target="https://ieeexplore.ieee.org/stamp/stamp.jsp?tp=&amp;arnumber=5522813&amp;isnumber=5522297" TargetMode="External"/><Relationship Id="rId4" Type="http://schemas.openxmlformats.org/officeDocument/2006/relationships/hyperlink" Target="https://ieeexplore.ieee.org/stamp/stamp.jsp?tp=&amp;arnumber=8632703&amp;isnumber=8632697"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246184" y="369275"/>
            <a:ext cx="5849816" cy="5152294"/>
          </a:xfrm>
        </p:spPr>
        <p:txBody>
          <a:bodyPr/>
          <a:lstStyle/>
          <a:p>
            <a:pPr algn="ctr"/>
            <a:r>
              <a:rPr lang="en-US" sz="4000" b="1" dirty="0" smtClean="0">
                <a:ln w="17780" cmpd="sng">
                  <a:solidFill>
                    <a:srgbClr val="FFFFFF"/>
                  </a:solidFill>
                  <a:prstDash val="solid"/>
                  <a:miter lim="800000"/>
                </a:ln>
                <a:gradFill>
                  <a:gsLst>
                    <a:gs pos="9000">
                      <a:schemeClr val="tx1"/>
                    </a:gs>
                    <a:gs pos="64000">
                      <a:schemeClr val="tx1">
                        <a:lumMod val="95000"/>
                        <a:lumOff val="5000"/>
                      </a:schemeClr>
                    </a:gs>
                    <a:gs pos="29000">
                      <a:srgbClr val="FFFFFF"/>
                    </a:gs>
                    <a:gs pos="42000">
                      <a:schemeClr val="tx1">
                        <a:lumMod val="95000"/>
                        <a:lumOff val="5000"/>
                      </a:schemeClr>
                    </a:gs>
                    <a:gs pos="92000">
                      <a:schemeClr val="tx1">
                        <a:lumMod val="95000"/>
                        <a:lumOff val="5000"/>
                      </a:schemeClr>
                    </a:gs>
                    <a:gs pos="53000">
                      <a:srgbClr val="CFCFCF"/>
                    </a:gs>
                    <a:gs pos="66000">
                      <a:srgbClr val="CFCFCF"/>
                    </a:gs>
                    <a:gs pos="75999">
                      <a:srgbClr val="1F1F1F"/>
                    </a:gs>
                    <a:gs pos="78999">
                      <a:srgbClr val="FFFFFF"/>
                    </a:gs>
                    <a:gs pos="100000">
                      <a:srgbClr val="7F7F7F"/>
                    </a:gs>
                  </a:gsLst>
                  <a:lin ang="0" scaled="0"/>
                </a:gradFill>
                <a:effectLst>
                  <a:outerShdw blurRad="50800" algn="tl" rotWithShape="0">
                    <a:srgbClr val="000000"/>
                  </a:outerShdw>
                </a:effectLst>
                <a:latin typeface="Stencil" panose="040409050D0802020404" pitchFamily="82" charset="0"/>
                <a:cs typeface="DaunPenh" pitchFamily="2" charset="0"/>
              </a:rPr>
              <a:t/>
            </a:r>
            <a:br>
              <a:rPr lang="en-US" sz="4000" b="1" dirty="0" smtClean="0">
                <a:ln w="17780" cmpd="sng">
                  <a:solidFill>
                    <a:srgbClr val="FFFFFF"/>
                  </a:solidFill>
                  <a:prstDash val="solid"/>
                  <a:miter lim="800000"/>
                </a:ln>
                <a:gradFill>
                  <a:gsLst>
                    <a:gs pos="9000">
                      <a:schemeClr val="tx1"/>
                    </a:gs>
                    <a:gs pos="64000">
                      <a:schemeClr val="tx1">
                        <a:lumMod val="95000"/>
                        <a:lumOff val="5000"/>
                      </a:schemeClr>
                    </a:gs>
                    <a:gs pos="29000">
                      <a:srgbClr val="FFFFFF"/>
                    </a:gs>
                    <a:gs pos="42000">
                      <a:schemeClr val="tx1">
                        <a:lumMod val="95000"/>
                        <a:lumOff val="5000"/>
                      </a:schemeClr>
                    </a:gs>
                    <a:gs pos="92000">
                      <a:schemeClr val="tx1">
                        <a:lumMod val="95000"/>
                        <a:lumOff val="5000"/>
                      </a:schemeClr>
                    </a:gs>
                    <a:gs pos="53000">
                      <a:srgbClr val="CFCFCF"/>
                    </a:gs>
                    <a:gs pos="66000">
                      <a:srgbClr val="CFCFCF"/>
                    </a:gs>
                    <a:gs pos="75999">
                      <a:srgbClr val="1F1F1F"/>
                    </a:gs>
                    <a:gs pos="78999">
                      <a:srgbClr val="FFFFFF"/>
                    </a:gs>
                    <a:gs pos="100000">
                      <a:srgbClr val="7F7F7F"/>
                    </a:gs>
                  </a:gsLst>
                  <a:lin ang="0" scaled="0"/>
                </a:gradFill>
                <a:effectLst>
                  <a:outerShdw blurRad="50800" algn="tl" rotWithShape="0">
                    <a:srgbClr val="000000"/>
                  </a:outerShdw>
                </a:effectLst>
                <a:latin typeface="Stencil" panose="040409050D0802020404" pitchFamily="82" charset="0"/>
                <a:cs typeface="DaunPenh" pitchFamily="2" charset="0"/>
              </a:rPr>
            </a:br>
            <a:r>
              <a:rPr lang="en-US" sz="9600" dirty="0">
                <a:ln w="18415" cmpd="sng">
                  <a:solidFill>
                    <a:srgbClr val="002060"/>
                  </a:solidFill>
                  <a:prstDash val="solid"/>
                </a:ln>
                <a:solidFill>
                  <a:srgbClr val="FFFFFF"/>
                </a:solidFill>
                <a:effectLst>
                  <a:outerShdw blurRad="63500" dir="3600000" algn="tl" rotWithShape="0">
                    <a:srgbClr val="000000">
                      <a:alpha val="70000"/>
                    </a:srgbClr>
                  </a:outerShdw>
                </a:effectLst>
                <a:latin typeface="Berlin Sans FB Demi" panose="020E0802020502020306" pitchFamily="34" charset="0"/>
              </a:rPr>
              <a:t> </a:t>
            </a:r>
            <a:r>
              <a:rPr lang="en-US" sz="9600" dirty="0" smtClean="0">
                <a:ln w="18415" cmpd="sng">
                  <a:solidFill>
                    <a:srgbClr val="002060"/>
                  </a:solidFill>
                  <a:prstDash val="solid"/>
                </a:ln>
                <a:solidFill>
                  <a:srgbClr val="FFFFFF"/>
                </a:solidFill>
                <a:effectLst>
                  <a:outerShdw blurRad="63500" dir="3600000" algn="tl" rotWithShape="0">
                    <a:srgbClr val="000000">
                      <a:alpha val="70000"/>
                    </a:srgbClr>
                  </a:outerShdw>
                </a:effectLst>
                <a:latin typeface="Berlin Sans FB Demi" panose="020E0802020502020306" pitchFamily="34" charset="0"/>
              </a:rPr>
              <a:t/>
            </a:r>
            <a:br>
              <a:rPr lang="en-US" sz="9600" dirty="0" smtClean="0">
                <a:ln w="18415" cmpd="sng">
                  <a:solidFill>
                    <a:srgbClr val="002060"/>
                  </a:solidFill>
                  <a:prstDash val="solid"/>
                </a:ln>
                <a:solidFill>
                  <a:srgbClr val="FFFFFF"/>
                </a:solidFill>
                <a:effectLst>
                  <a:outerShdw blurRad="63500" dir="3600000" algn="tl" rotWithShape="0">
                    <a:srgbClr val="000000">
                      <a:alpha val="70000"/>
                    </a:srgbClr>
                  </a:outerShdw>
                </a:effectLst>
                <a:latin typeface="Berlin Sans FB Demi" panose="020E0802020502020306" pitchFamily="34" charset="0"/>
              </a:rPr>
            </a:br>
            <a:r>
              <a:rPr lang="en-US" sz="3600" dirty="0">
                <a:solidFill>
                  <a:schemeClr val="accent5">
                    <a:lumMod val="60000"/>
                    <a:lumOff val="40000"/>
                  </a:schemeClr>
                </a:solidFill>
              </a:rPr>
              <a:t/>
            </a:r>
            <a:br>
              <a:rPr lang="en-US" sz="3600" dirty="0">
                <a:solidFill>
                  <a:schemeClr val="accent5">
                    <a:lumMod val="60000"/>
                    <a:lumOff val="40000"/>
                  </a:schemeClr>
                </a:solidFill>
              </a:rPr>
            </a:br>
            <a:r>
              <a:rPr lang="en-US" sz="3600" dirty="0" smtClean="0">
                <a:ln w="18415" cmpd="sng">
                  <a:solidFill>
                    <a:srgbClr val="002060"/>
                  </a:solidFill>
                  <a:prstDash val="solid"/>
                </a:ln>
                <a:solidFill>
                  <a:srgbClr val="FFFFFF"/>
                </a:solidFill>
                <a:effectLst>
                  <a:outerShdw blurRad="63500" dir="3600000" algn="tl" rotWithShape="0">
                    <a:srgbClr val="000000">
                      <a:alpha val="70000"/>
                    </a:srgbClr>
                  </a:outerShdw>
                </a:effectLst>
                <a:latin typeface="Berlin Sans FB Demi" panose="020E0802020502020306" pitchFamily="34" charset="0"/>
              </a:rPr>
              <a:t/>
            </a:r>
            <a:br>
              <a:rPr lang="en-US" sz="3600" dirty="0" smtClean="0">
                <a:ln w="18415" cmpd="sng">
                  <a:solidFill>
                    <a:srgbClr val="002060"/>
                  </a:solidFill>
                  <a:prstDash val="solid"/>
                </a:ln>
                <a:solidFill>
                  <a:srgbClr val="FFFFFF"/>
                </a:solidFill>
                <a:effectLst>
                  <a:outerShdw blurRad="63500" dir="3600000" algn="tl" rotWithShape="0">
                    <a:srgbClr val="000000">
                      <a:alpha val="70000"/>
                    </a:srgbClr>
                  </a:outerShdw>
                </a:effectLst>
                <a:latin typeface="Berlin Sans FB Demi" panose="020E0802020502020306" pitchFamily="34" charset="0"/>
              </a:rPr>
            </a:br>
            <a:r>
              <a:rPr lang="en-US" sz="3200" dirty="0">
                <a:ln w="18415" cmpd="sng">
                  <a:solidFill>
                    <a:srgbClr val="002060"/>
                  </a:solidFill>
                  <a:prstDash val="solid"/>
                </a:ln>
                <a:solidFill>
                  <a:srgbClr val="FFFFFF"/>
                </a:solidFill>
                <a:effectLst>
                  <a:outerShdw blurRad="63500" dir="3600000" algn="tl" rotWithShape="0">
                    <a:srgbClr val="000000">
                      <a:alpha val="70000"/>
                    </a:srgbClr>
                  </a:outerShdw>
                </a:effectLst>
                <a:latin typeface="Berlin Sans FB Demi" panose="020E0802020502020306" pitchFamily="34" charset="0"/>
              </a:rPr>
              <a:t/>
            </a:r>
            <a:br>
              <a:rPr lang="en-US" sz="3200" dirty="0">
                <a:ln w="18415" cmpd="sng">
                  <a:solidFill>
                    <a:srgbClr val="002060"/>
                  </a:solidFill>
                  <a:prstDash val="solid"/>
                </a:ln>
                <a:solidFill>
                  <a:srgbClr val="FFFFFF"/>
                </a:solidFill>
                <a:effectLst>
                  <a:outerShdw blurRad="63500" dir="3600000" algn="tl" rotWithShape="0">
                    <a:srgbClr val="000000">
                      <a:alpha val="70000"/>
                    </a:srgbClr>
                  </a:outerShdw>
                </a:effectLst>
                <a:latin typeface="Berlin Sans FB Demi" panose="020E0802020502020306" pitchFamily="34" charset="0"/>
              </a:rPr>
            </a:br>
            <a:endParaRPr lang="en-IN" sz="3200" dirty="0"/>
          </a:p>
        </p:txBody>
      </p:sp>
      <p:sp>
        <p:nvSpPr>
          <p:cNvPr id="5" name="Rectangle 4"/>
          <p:cNvSpPr/>
          <p:nvPr/>
        </p:nvSpPr>
        <p:spPr>
          <a:xfrm>
            <a:off x="0" y="1"/>
            <a:ext cx="12144890" cy="1200329"/>
          </a:xfrm>
          <a:prstGeom prst="rect">
            <a:avLst/>
          </a:prstGeom>
        </p:spPr>
        <p:txBody>
          <a:bodyPr wrap="square">
            <a:spAutoFit/>
          </a:bodyPr>
          <a:lstStyle/>
          <a:p>
            <a:pPr algn="ctr"/>
            <a:r>
              <a:rPr lang="en-US" sz="3600" dirty="0" smtClean="0">
                <a:ln w="18415" cmpd="sng">
                  <a:solidFill>
                    <a:srgbClr val="FFFFFF"/>
                  </a:solidFill>
                  <a:prstDash val="solid"/>
                </a:ln>
                <a:solidFill>
                  <a:schemeClr val="tx2"/>
                </a:solidFill>
                <a:effectLst>
                  <a:outerShdw blurRad="38100" dist="38100" dir="2700000" algn="tl">
                    <a:srgbClr val="000000">
                      <a:alpha val="43137"/>
                    </a:srgbClr>
                  </a:outerShdw>
                  <a:reflection blurRad="6350" stA="55000" endA="300" endPos="45500" dir="5400000" sy="-100000" algn="bl" rotWithShape="0"/>
                </a:effectLst>
                <a:latin typeface="Segoe UI Black" panose="020B0A02040204020203" pitchFamily="34" charset="0"/>
                <a:ea typeface="Segoe UI Black" panose="020B0A02040204020203" pitchFamily="34" charset="0"/>
                <a:cs typeface="Times New Roman" panose="02020603050405020304" pitchFamily="18" charset="0"/>
              </a:rPr>
              <a:t>Automatic </a:t>
            </a:r>
          </a:p>
          <a:p>
            <a:pPr algn="ctr"/>
            <a:r>
              <a:rPr lang="en-US" sz="3600" dirty="0" smtClean="0">
                <a:ln w="18415" cmpd="sng">
                  <a:solidFill>
                    <a:srgbClr val="FFFFFF"/>
                  </a:solidFill>
                  <a:prstDash val="solid"/>
                </a:ln>
                <a:solidFill>
                  <a:schemeClr val="tx2"/>
                </a:solidFill>
                <a:effectLst>
                  <a:outerShdw blurRad="38100" dist="38100" dir="2700000" algn="tl">
                    <a:srgbClr val="000000">
                      <a:alpha val="43137"/>
                    </a:srgbClr>
                  </a:outerShdw>
                  <a:reflection blurRad="6350" stA="55000" endA="300" endPos="45500" dir="5400000" sy="-100000" algn="bl" rotWithShape="0"/>
                </a:effectLst>
                <a:latin typeface="Segoe UI Black" panose="020B0A02040204020203" pitchFamily="34" charset="0"/>
                <a:ea typeface="Segoe UI Black" panose="020B0A02040204020203" pitchFamily="34" charset="0"/>
                <a:cs typeface="Times New Roman" panose="02020603050405020304" pitchFamily="18" charset="0"/>
              </a:rPr>
              <a:t>Whiteboard/Blackboard Cleaner </a:t>
            </a:r>
          </a:p>
        </p:txBody>
      </p:sp>
      <p:pic>
        <p:nvPicPr>
          <p:cNvPr id="8196" name="Picture 4" descr="C:\Users\omsaii\AppData\Local\Microsoft\Windows\INetCache\IE\FP7QCSSP\chalkboard-163601_640[1].jpg"/>
          <p:cNvPicPr>
            <a:picLocks noChangeAspect="1" noChangeArrowheads="1"/>
          </p:cNvPicPr>
          <p:nvPr/>
        </p:nvPicPr>
        <p:blipFill>
          <a:blip r:embed="rId2"/>
          <a:srcRect l="6731" t="10760" r="6346" b="11339"/>
          <a:stretch>
            <a:fillRect/>
          </a:stretch>
        </p:blipFill>
        <p:spPr bwMode="auto">
          <a:xfrm>
            <a:off x="3634154" y="1219199"/>
            <a:ext cx="4888522" cy="2790094"/>
          </a:xfrm>
          <a:prstGeom prst="rect">
            <a:avLst/>
          </a:prstGeom>
          <a:noFill/>
        </p:spPr>
      </p:pic>
      <p:pic>
        <p:nvPicPr>
          <p:cNvPr id="8200" name="Picture 8"/>
          <p:cNvPicPr>
            <a:picLocks noChangeAspect="1" noChangeArrowheads="1"/>
          </p:cNvPicPr>
          <p:nvPr/>
        </p:nvPicPr>
        <p:blipFill>
          <a:blip r:embed="rId3"/>
          <a:srcRect/>
          <a:stretch>
            <a:fillRect/>
          </a:stretch>
        </p:blipFill>
        <p:spPr bwMode="auto">
          <a:xfrm rot="5400000">
            <a:off x="5638434" y="2349751"/>
            <a:ext cx="808178" cy="299671"/>
          </a:xfrm>
          <a:prstGeom prst="roundRect">
            <a:avLst>
              <a:gd name="adj" fmla="val 0"/>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3" name="Rectangle 12"/>
          <p:cNvSpPr/>
          <p:nvPr/>
        </p:nvSpPr>
        <p:spPr>
          <a:xfrm>
            <a:off x="5216768" y="2064664"/>
            <a:ext cx="738553" cy="923330"/>
          </a:xfrm>
          <a:prstGeom prst="rect">
            <a:avLst/>
          </a:prstGeom>
          <a:noFill/>
        </p:spPr>
        <p:txBody>
          <a:bodyPr wrap="square" lIns="91440" tIns="45720" rIns="91440" bIns="45720">
            <a:spAutoFit/>
          </a:bodyPr>
          <a:lstStyle/>
          <a:p>
            <a:pPr algn="ctr"/>
            <a:r>
              <a:rPr lang="en-US" sz="5400" b="1" dirty="0" smtClean="0">
                <a:ln w="10541" cmpd="sng">
                  <a:solidFill>
                    <a:srgbClr val="7D7D7D">
                      <a:tint val="100000"/>
                      <a:shade val="100000"/>
                      <a:satMod val="110000"/>
                    </a:srgbClr>
                  </a:solidFill>
                  <a:prstDash val="solid"/>
                </a:ln>
              </a:rPr>
              <a:t>C</a:t>
            </a:r>
            <a:endParaRPr lang="en-US" sz="5400" b="1" cap="none" spc="0" dirty="0">
              <a:ln w="10541" cmpd="sng">
                <a:solidFill>
                  <a:srgbClr val="7D7D7D">
                    <a:tint val="100000"/>
                    <a:shade val="100000"/>
                    <a:satMod val="110000"/>
                  </a:srgbClr>
                </a:solidFill>
                <a:prstDash val="solid"/>
              </a:ln>
              <a:effectLst/>
            </a:endParaRPr>
          </a:p>
        </p:txBody>
      </p:sp>
      <p:pic>
        <p:nvPicPr>
          <p:cNvPr id="14" name="Picture 8"/>
          <p:cNvPicPr>
            <a:picLocks noChangeAspect="1" noChangeArrowheads="1"/>
          </p:cNvPicPr>
          <p:nvPr/>
        </p:nvPicPr>
        <p:blipFill>
          <a:blip r:embed="rId3"/>
          <a:srcRect/>
          <a:stretch>
            <a:fillRect/>
          </a:stretch>
        </p:blipFill>
        <p:spPr bwMode="auto">
          <a:xfrm>
            <a:off x="5826003" y="2595935"/>
            <a:ext cx="598242" cy="299671"/>
          </a:xfrm>
          <a:prstGeom prst="roundRect">
            <a:avLst>
              <a:gd name="adj" fmla="val 0"/>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5" name="Rectangle 14"/>
          <p:cNvSpPr/>
          <p:nvPr/>
        </p:nvSpPr>
        <p:spPr>
          <a:xfrm>
            <a:off x="6330460" y="2028100"/>
            <a:ext cx="586154" cy="954107"/>
          </a:xfrm>
          <a:prstGeom prst="rect">
            <a:avLst/>
          </a:prstGeom>
        </p:spPr>
        <p:txBody>
          <a:bodyPr wrap="square">
            <a:spAutoFit/>
          </a:bodyPr>
          <a:lstStyle/>
          <a:p>
            <a:pPr algn="ctr"/>
            <a:r>
              <a:rPr lang="en-US" sz="5600" b="1" dirty="0" smtClean="0">
                <a:ln w="10541" cmpd="sng">
                  <a:solidFill>
                    <a:srgbClr val="7D7D7D">
                      <a:tint val="100000"/>
                      <a:shade val="100000"/>
                      <a:satMod val="110000"/>
                    </a:srgbClr>
                  </a:solidFill>
                  <a:prstDash val="solid"/>
                </a:ln>
              </a:rPr>
              <a:t>R</a:t>
            </a:r>
            <a:endParaRPr lang="en-US" sz="5600" b="1" dirty="0">
              <a:ln w="10541" cmpd="sng">
                <a:solidFill>
                  <a:srgbClr val="7D7D7D">
                    <a:tint val="100000"/>
                    <a:shade val="100000"/>
                    <a:satMod val="110000"/>
                  </a:srgbClr>
                </a:solidFill>
                <a:prstDash val="solid"/>
              </a:ln>
            </a:endParaRPr>
          </a:p>
        </p:txBody>
      </p:sp>
      <p:sp>
        <p:nvSpPr>
          <p:cNvPr id="9" name="TextBox 8"/>
          <p:cNvSpPr txBox="1"/>
          <p:nvPr/>
        </p:nvSpPr>
        <p:spPr>
          <a:xfrm>
            <a:off x="715109" y="4935414"/>
            <a:ext cx="10785230" cy="1384995"/>
          </a:xfrm>
          <a:prstGeom prst="rect">
            <a:avLst/>
          </a:prstGeom>
          <a:noFill/>
        </p:spPr>
        <p:txBody>
          <a:bodyPr wrap="square" rtlCol="0">
            <a:spAutoFit/>
          </a:bodyPr>
          <a:lstStyle/>
          <a:p>
            <a:pPr algn="r"/>
            <a:r>
              <a:rPr lang="en-US" sz="3200" dirty="0" smtClean="0">
                <a:latin typeface="Agency FB" panose="020B0503020202020204" pitchFamily="34" charset="0"/>
              </a:rPr>
              <a:t>Project members:</a:t>
            </a:r>
          </a:p>
          <a:p>
            <a:pPr algn="r"/>
            <a:r>
              <a:rPr lang="en-US" sz="2400" smtClean="0">
                <a:latin typeface="Agency FB" panose="020B0503020202020204" pitchFamily="34" charset="0"/>
              </a:rPr>
              <a:t>Shamali</a:t>
            </a:r>
            <a:r>
              <a:rPr lang="en-US" sz="2400" dirty="0" smtClean="0">
                <a:latin typeface="Agency FB" panose="020B0503020202020204" pitchFamily="34" charset="0"/>
              </a:rPr>
              <a:t> </a:t>
            </a:r>
            <a:r>
              <a:rPr lang="en-US" sz="2400" dirty="0" smtClean="0">
                <a:latin typeface="Agency FB" panose="020B0503020202020204" pitchFamily="34" charset="0"/>
              </a:rPr>
              <a:t>R. Jagadale</a:t>
            </a:r>
          </a:p>
          <a:p>
            <a:pPr algn="r"/>
            <a:r>
              <a:rPr lang="en-US" sz="2800" dirty="0" smtClean="0">
                <a:latin typeface="Agency FB" panose="020B0503020202020204" pitchFamily="34" charset="0"/>
              </a:rPr>
              <a:t> </a:t>
            </a:r>
            <a:endParaRPr lang="en-US" sz="2800" dirty="0">
              <a:latin typeface="Agency FB" panose="020B0503020202020204" pitchFamily="34" charset="0"/>
            </a:endParaRPr>
          </a:p>
        </p:txBody>
      </p:sp>
      <p:sp>
        <p:nvSpPr>
          <p:cNvPr id="10" name="TextBox 9"/>
          <p:cNvSpPr txBox="1"/>
          <p:nvPr/>
        </p:nvSpPr>
        <p:spPr>
          <a:xfrm>
            <a:off x="4021015" y="6201508"/>
            <a:ext cx="5216770" cy="656492"/>
          </a:xfrm>
          <a:prstGeom prst="rect">
            <a:avLst/>
          </a:prstGeom>
          <a:noFill/>
        </p:spPr>
        <p:txBody>
          <a:bodyPr wrap="square" rtlCol="0">
            <a:spAutoFit/>
          </a:bodyPr>
          <a:lstStyle/>
          <a:p>
            <a:r>
              <a:rPr lang="en-US" sz="3600" dirty="0" smtClean="0">
                <a:latin typeface="Agency FB" panose="020B0503020202020204" pitchFamily="34" charset="0"/>
              </a:rPr>
              <a:t>                   </a:t>
            </a:r>
            <a:r>
              <a:rPr lang="en-US" sz="1400" dirty="0" smtClean="0">
                <a:latin typeface="Agency FB" panose="020B0503020202020204" pitchFamily="34" charset="0"/>
              </a:rPr>
              <a:t>May 2020 </a:t>
            </a:r>
            <a:endParaRPr lang="en-US" sz="1400" dirty="0"/>
          </a:p>
        </p:txBody>
      </p:sp>
      <p:sp>
        <p:nvSpPr>
          <p:cNvPr id="11" name="TextBox 10"/>
          <p:cNvSpPr txBox="1"/>
          <p:nvPr/>
        </p:nvSpPr>
        <p:spPr>
          <a:xfrm>
            <a:off x="797170" y="4947138"/>
            <a:ext cx="2391507" cy="1446550"/>
          </a:xfrm>
          <a:prstGeom prst="rect">
            <a:avLst/>
          </a:prstGeom>
          <a:noFill/>
        </p:spPr>
        <p:txBody>
          <a:bodyPr wrap="square" rtlCol="0">
            <a:spAutoFit/>
          </a:bodyPr>
          <a:lstStyle/>
          <a:p>
            <a:r>
              <a:rPr lang="en-US" sz="3200" dirty="0" smtClean="0">
                <a:latin typeface="Agency FB" panose="020B0503020202020204" pitchFamily="34" charset="0"/>
              </a:rPr>
              <a:t>Project Guide:</a:t>
            </a:r>
          </a:p>
          <a:p>
            <a:r>
              <a:rPr lang="en-US" sz="2400" dirty="0" smtClean="0">
                <a:latin typeface="Agency FB" panose="020B0503020202020204" pitchFamily="34" charset="0"/>
              </a:rPr>
              <a:t>Prof. P. V. Oak</a:t>
            </a:r>
          </a:p>
          <a:p>
            <a:endParaRPr lang="en-US" sz="3200" dirty="0"/>
          </a:p>
        </p:txBody>
      </p:sp>
    </p:spTree>
  </p:cSld>
  <p:clrMapOvr>
    <a:masterClrMapping/>
  </p:clrMapOvr>
  <p:transition spd="slow">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43200000">
                                      <p:cBhvr>
                                        <p:cTn id="6" dur="2000" fill="hold"/>
                                        <p:tgtEl>
                                          <p:spTgt spid="8200"/>
                                        </p:tgtEl>
                                        <p:attrNameLst>
                                          <p:attrName>r</p:attrName>
                                        </p:attrNameLst>
                                      </p:cBhvr>
                                    </p:animRot>
                                  </p:childTnLst>
                                </p:cTn>
                              </p:par>
                              <p:par>
                                <p:cTn id="7" presetID="8" presetClass="emph" presetSubtype="0" fill="hold" nodeType="withEffect">
                                  <p:stCondLst>
                                    <p:cond delay="0"/>
                                  </p:stCondLst>
                                  <p:childTnLst>
                                    <p:animRot by="21600000">
                                      <p:cBhvr>
                                        <p:cTn id="8" dur="2000" fill="hold"/>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2"/>
          <p:cNvPicPr>
            <a:picLocks noChangeAspect="1" noChangeArrowheads="1"/>
          </p:cNvPicPr>
          <p:nvPr/>
        </p:nvPicPr>
        <p:blipFill>
          <a:blip r:embed="rId2"/>
          <a:srcRect/>
          <a:stretch>
            <a:fillRect/>
          </a:stretch>
        </p:blipFill>
        <p:spPr bwMode="auto">
          <a:xfrm>
            <a:off x="1930400" y="495300"/>
            <a:ext cx="8432800" cy="5473700"/>
          </a:xfrm>
          <a:prstGeom prst="rect">
            <a:avLst/>
          </a:prstGeom>
          <a:ln>
            <a:noFill/>
          </a:ln>
          <a:effectLst>
            <a:outerShdw blurRad="152400" dist="317500" dir="5400000" sx="90000" sy="-19000" rotWithShape="0">
              <a:prstClr val="black">
                <a:alpha val="15000"/>
              </a:prstClr>
            </a:outerShdw>
          </a:effectLst>
        </p:spPr>
      </p:pic>
      <p:sp>
        <p:nvSpPr>
          <p:cNvPr id="5" name="Rectangle 4"/>
          <p:cNvSpPr/>
          <p:nvPr/>
        </p:nvSpPr>
        <p:spPr>
          <a:xfrm>
            <a:off x="4980951" y="6152634"/>
            <a:ext cx="1622175" cy="369332"/>
          </a:xfrm>
          <a:prstGeom prst="rect">
            <a:avLst/>
          </a:prstGeom>
        </p:spPr>
        <p:txBody>
          <a:bodyPr wrap="none">
            <a:spAutoFit/>
          </a:bodyPr>
          <a:lstStyle/>
          <a:p>
            <a:r>
              <a:rPr lang="en-US" dirty="0" smtClean="0">
                <a:latin typeface="Times New Roman" panose="02020603050405020304" pitchFamily="18" charset="0"/>
                <a:cs typeface="Times New Roman" panose="02020603050405020304" pitchFamily="18" charset="0"/>
              </a:rPr>
              <a:t>Fig.: Side View</a:t>
            </a:r>
            <a:endParaRPr lang="en-US"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39938"/>
                                        </p:tgtEl>
                                        <p:attrNameLst>
                                          <p:attrName>style.visibility</p:attrName>
                                        </p:attrNameLst>
                                      </p:cBhvr>
                                      <p:to>
                                        <p:strVal val="visible"/>
                                      </p:to>
                                    </p:set>
                                    <p:anim to="" calcmode="lin" valueType="num">
                                      <p:cBhvr>
                                        <p:cTn id="7" dur="1" fill="hold"/>
                                        <p:tgtEl>
                                          <p:spTgt spid="39938"/>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1" y="101600"/>
            <a:ext cx="11290300" cy="914400"/>
          </a:xfrm>
        </p:spPr>
        <p:txBody>
          <a:bodyPr/>
          <a:lstStyle/>
          <a:p>
            <a:pPr algn="ctr"/>
            <a:r>
              <a:rPr lang="en-US" sz="3600" b="1" dirty="0" smtClean="0">
                <a:solidFill>
                  <a:schemeClr val="tx1">
                    <a:lumMod val="95000"/>
                  </a:schemeClr>
                </a:solidFill>
              </a:rPr>
              <a:t>Working strategy </a:t>
            </a:r>
            <a:endParaRPr lang="en-US" sz="3600" dirty="0">
              <a:solidFill>
                <a:schemeClr val="tx1">
                  <a:lumMod val="95000"/>
                </a:schemeClr>
              </a:solidFill>
            </a:endParaRPr>
          </a:p>
        </p:txBody>
      </p:sp>
      <p:sp>
        <p:nvSpPr>
          <p:cNvPr id="4" name="TextBox 3"/>
          <p:cNvSpPr txBox="1"/>
          <p:nvPr/>
        </p:nvSpPr>
        <p:spPr>
          <a:xfrm>
            <a:off x="1231900" y="927100"/>
            <a:ext cx="9626600" cy="5078313"/>
          </a:xfrm>
          <a:prstGeom prst="rect">
            <a:avLst/>
          </a:prstGeom>
          <a:noFill/>
        </p:spPr>
        <p:txBody>
          <a:bodyPr wrap="square" rtlCol="0">
            <a:spAutoFit/>
          </a:bodyPr>
          <a:lstStyle/>
          <a:p>
            <a:pPr algn="just">
              <a:lnSpc>
                <a:spcPct val="150000"/>
              </a:lnSpc>
            </a:pPr>
            <a:r>
              <a:rPr lang="en-US" dirty="0" smtClean="0">
                <a:solidFill>
                  <a:schemeClr val="accent1"/>
                </a:solidFill>
                <a:latin typeface="Times New Roman" panose="02020603050405020304" pitchFamily="18" charset="0"/>
                <a:cs typeface="Times New Roman" panose="02020603050405020304" pitchFamily="18" charset="0"/>
              </a:rPr>
              <a:t>1. </a:t>
            </a:r>
            <a:r>
              <a:rPr lang="en-US" dirty="0" smtClean="0">
                <a:solidFill>
                  <a:schemeClr val="tx1">
                    <a:lumMod val="95000"/>
                  </a:schemeClr>
                </a:solidFill>
                <a:latin typeface="Times New Roman" panose="02020603050405020304" pitchFamily="18" charset="0"/>
                <a:cs typeface="Times New Roman" panose="02020603050405020304" pitchFamily="18" charset="0"/>
              </a:rPr>
              <a:t>User has to switched on the button</a:t>
            </a:r>
          </a:p>
          <a:p>
            <a:pPr algn="just">
              <a:lnSpc>
                <a:spcPct val="150000"/>
              </a:lnSpc>
            </a:pPr>
            <a:r>
              <a:rPr lang="en-US" dirty="0" smtClean="0">
                <a:solidFill>
                  <a:schemeClr val="accent1"/>
                </a:solidFill>
                <a:latin typeface="Times New Roman" panose="02020603050405020304" pitchFamily="18" charset="0"/>
                <a:cs typeface="Times New Roman" panose="02020603050405020304" pitchFamily="18" charset="0"/>
              </a:rPr>
              <a:t>2. </a:t>
            </a:r>
            <a:r>
              <a:rPr lang="en-US" dirty="0" smtClean="0">
                <a:solidFill>
                  <a:schemeClr val="tx1">
                    <a:lumMod val="95000"/>
                  </a:schemeClr>
                </a:solidFill>
                <a:latin typeface="Times New Roman" panose="02020603050405020304" pitchFamily="18" charset="0"/>
                <a:cs typeface="Times New Roman" panose="02020603050405020304" pitchFamily="18" charset="0"/>
              </a:rPr>
              <a:t>There are four base frames surrounding a blackboard.</a:t>
            </a:r>
          </a:p>
          <a:p>
            <a:pPr algn="just">
              <a:lnSpc>
                <a:spcPct val="150000"/>
              </a:lnSpc>
            </a:pPr>
            <a:r>
              <a:rPr lang="en-US" dirty="0" smtClean="0">
                <a:solidFill>
                  <a:schemeClr val="accent1"/>
                </a:solidFill>
                <a:latin typeface="Times New Roman" panose="02020603050405020304" pitchFamily="18" charset="0"/>
                <a:cs typeface="Times New Roman" panose="02020603050405020304" pitchFamily="18" charset="0"/>
              </a:rPr>
              <a:t>3. </a:t>
            </a:r>
            <a:r>
              <a:rPr lang="en-US" dirty="0" smtClean="0">
                <a:solidFill>
                  <a:schemeClr val="tx1">
                    <a:lumMod val="95000"/>
                  </a:schemeClr>
                </a:solidFill>
                <a:latin typeface="Times New Roman" panose="02020603050405020304" pitchFamily="18" charset="0"/>
                <a:cs typeface="Times New Roman" panose="02020603050405020304" pitchFamily="18" charset="0"/>
              </a:rPr>
              <a:t>The rack &amp; pinion attached on the board and connected with three DC motors.</a:t>
            </a:r>
          </a:p>
          <a:p>
            <a:pPr algn="just">
              <a:lnSpc>
                <a:spcPct val="150000"/>
              </a:lnSpc>
            </a:pPr>
            <a:r>
              <a:rPr lang="en-US" dirty="0" smtClean="0">
                <a:solidFill>
                  <a:schemeClr val="accent1"/>
                </a:solidFill>
                <a:latin typeface="Times New Roman" panose="02020603050405020304" pitchFamily="18" charset="0"/>
                <a:cs typeface="Times New Roman" panose="02020603050405020304" pitchFamily="18" charset="0"/>
              </a:rPr>
              <a:t>4. </a:t>
            </a:r>
            <a:r>
              <a:rPr lang="en-US" dirty="0" smtClean="0">
                <a:solidFill>
                  <a:schemeClr val="tx1">
                    <a:lumMod val="95000"/>
                  </a:schemeClr>
                </a:solidFill>
                <a:latin typeface="Times New Roman" panose="02020603050405020304" pitchFamily="18" charset="0"/>
                <a:cs typeface="Times New Roman" panose="02020603050405020304" pitchFamily="18" charset="0"/>
              </a:rPr>
              <a:t>First DC motor travel forward and backward, second DC motor travel top to down and third DC motor used for free travel. </a:t>
            </a:r>
          </a:p>
          <a:p>
            <a:pPr algn="just">
              <a:lnSpc>
                <a:spcPct val="150000"/>
              </a:lnSpc>
            </a:pPr>
            <a:r>
              <a:rPr lang="en-US" dirty="0" smtClean="0">
                <a:solidFill>
                  <a:schemeClr val="accent1"/>
                </a:solidFill>
                <a:latin typeface="Times New Roman" panose="02020603050405020304" pitchFamily="18" charset="0"/>
                <a:cs typeface="Times New Roman" panose="02020603050405020304" pitchFamily="18" charset="0"/>
              </a:rPr>
              <a:t>5. </a:t>
            </a:r>
            <a:r>
              <a:rPr lang="en-US" dirty="0" smtClean="0">
                <a:solidFill>
                  <a:schemeClr val="tx1">
                    <a:lumMod val="95000"/>
                  </a:schemeClr>
                </a:solidFill>
                <a:latin typeface="Times New Roman" panose="02020603050405020304" pitchFamily="18" charset="0"/>
                <a:cs typeface="Times New Roman" panose="02020603050405020304" pitchFamily="18" charset="0"/>
              </a:rPr>
              <a:t>Specific Modes:     </a:t>
            </a:r>
          </a:p>
          <a:p>
            <a:pPr algn="just">
              <a:lnSpc>
                <a:spcPct val="150000"/>
              </a:lnSpc>
            </a:pPr>
            <a:r>
              <a:rPr lang="en-US" dirty="0" smtClean="0">
                <a:solidFill>
                  <a:schemeClr val="tx1">
                    <a:lumMod val="95000"/>
                  </a:schemeClr>
                </a:solidFill>
                <a:latin typeface="Times New Roman" panose="02020603050405020304" pitchFamily="18" charset="0"/>
                <a:cs typeface="Times New Roman" panose="02020603050405020304" pitchFamily="18" charset="0"/>
              </a:rPr>
              <a:t>	5.1 Specific portion mode</a:t>
            </a:r>
          </a:p>
          <a:p>
            <a:pPr algn="just">
              <a:lnSpc>
                <a:spcPct val="150000"/>
              </a:lnSpc>
            </a:pPr>
            <a:r>
              <a:rPr lang="en-US" dirty="0" smtClean="0">
                <a:solidFill>
                  <a:schemeClr val="tx1">
                    <a:lumMod val="95000"/>
                  </a:schemeClr>
                </a:solidFill>
                <a:latin typeface="Times New Roman" panose="02020603050405020304" pitchFamily="18" charset="0"/>
                <a:cs typeface="Times New Roman" panose="02020603050405020304" pitchFamily="18" charset="0"/>
              </a:rPr>
              <a:t> 	5.2 Entire board mode </a:t>
            </a:r>
            <a:r>
              <a:rPr lang="en-US" dirty="0" smtClean="0">
                <a:solidFill>
                  <a:schemeClr val="tx2"/>
                </a:solidFill>
                <a:latin typeface="Times New Roman" panose="02020603050405020304" pitchFamily="18" charset="0"/>
                <a:cs typeface="Times New Roman" panose="02020603050405020304" pitchFamily="18" charset="0"/>
              </a:rPr>
              <a:t> </a:t>
            </a:r>
          </a:p>
          <a:p>
            <a:pPr algn="just">
              <a:lnSpc>
                <a:spcPct val="150000"/>
              </a:lnSpc>
            </a:pPr>
            <a:r>
              <a:rPr lang="en-US" dirty="0" smtClean="0">
                <a:solidFill>
                  <a:schemeClr val="accent1"/>
                </a:solidFill>
                <a:latin typeface="Times New Roman" panose="02020603050405020304" pitchFamily="18" charset="0"/>
                <a:cs typeface="Times New Roman" panose="02020603050405020304" pitchFamily="18" charset="0"/>
              </a:rPr>
              <a:t>6. </a:t>
            </a:r>
            <a:r>
              <a:rPr lang="en-US" dirty="0" smtClean="0">
                <a:solidFill>
                  <a:schemeClr val="tx1">
                    <a:lumMod val="95000"/>
                  </a:schemeClr>
                </a:solidFill>
                <a:latin typeface="Times New Roman" panose="02020603050405020304" pitchFamily="18" charset="0"/>
                <a:cs typeface="Times New Roman" panose="02020603050405020304" pitchFamily="18" charset="0"/>
              </a:rPr>
              <a:t>In specific portion mode, using 3D Gesture sensor a specific portion on the board will be clean based on the hand movements (movement can be hand motion or single finger). The instruction code is given to the Arduino IDE software. </a:t>
            </a:r>
            <a:r>
              <a:rPr lang="en-US" dirty="0" smtClean="0">
                <a:solidFill>
                  <a:schemeClr val="tx2"/>
                </a:solidFill>
                <a:latin typeface="Times New Roman" panose="02020603050405020304" pitchFamily="18" charset="0"/>
                <a:cs typeface="Times New Roman" panose="02020603050405020304" pitchFamily="18" charset="0"/>
              </a:rPr>
              <a:t> </a:t>
            </a:r>
          </a:p>
          <a:p>
            <a:pPr algn="just">
              <a:lnSpc>
                <a:spcPct val="150000"/>
              </a:lnSpc>
            </a:pPr>
            <a:r>
              <a:rPr lang="en-US" dirty="0" smtClean="0">
                <a:solidFill>
                  <a:schemeClr val="accent1"/>
                </a:solidFill>
                <a:latin typeface="Times New Roman" panose="02020603050405020304" pitchFamily="18" charset="0"/>
                <a:cs typeface="Times New Roman" panose="02020603050405020304" pitchFamily="18" charset="0"/>
              </a:rPr>
              <a:t>7. </a:t>
            </a:r>
            <a:r>
              <a:rPr lang="en-US" dirty="0" smtClean="0">
                <a:solidFill>
                  <a:schemeClr val="tx1">
                    <a:lumMod val="95000"/>
                  </a:schemeClr>
                </a:solidFill>
                <a:latin typeface="Times New Roman" panose="02020603050405020304" pitchFamily="18" charset="0"/>
                <a:cs typeface="Times New Roman" panose="02020603050405020304" pitchFamily="18" charset="0"/>
              </a:rPr>
              <a:t>In entire board mode, the entire board is clean in a zigzag motion. </a:t>
            </a:r>
            <a:endParaRPr lang="en-US" dirty="0">
              <a:solidFill>
                <a:schemeClr val="tx1">
                  <a:lumMod val="95000"/>
                </a:schemeClr>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anim calcmode="lin" valueType="num">
                                      <p:cBhvr additive="base">
                                        <p:cTn id="35"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4">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4">
                                            <p:txEl>
                                              <p:pRg st="6" end="6"/>
                                            </p:txEl>
                                          </p:spTgt>
                                        </p:tgtEl>
                                        <p:attrNameLst>
                                          <p:attrName>style.visibility</p:attrName>
                                        </p:attrNameLst>
                                      </p:cBhvr>
                                      <p:to>
                                        <p:strVal val="visible"/>
                                      </p:to>
                                    </p:set>
                                    <p:anim calcmode="lin" valueType="num">
                                      <p:cBhvr additive="base">
                                        <p:cTn id="39"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4">
                                            <p:txEl>
                                              <p:pRg st="7" end="7"/>
                                            </p:txEl>
                                          </p:spTgt>
                                        </p:tgtEl>
                                        <p:attrNameLst>
                                          <p:attrName>style.visibility</p:attrName>
                                        </p:attrNameLst>
                                      </p:cBhvr>
                                      <p:to>
                                        <p:strVal val="visible"/>
                                      </p:to>
                                    </p:set>
                                    <p:anim calcmode="lin" valueType="num">
                                      <p:cBhvr additive="base">
                                        <p:cTn id="45"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4">
                                            <p:txEl>
                                              <p:pRg st="8" end="8"/>
                                            </p:txEl>
                                          </p:spTgt>
                                        </p:tgtEl>
                                        <p:attrNameLst>
                                          <p:attrName>style.visibility</p:attrName>
                                        </p:attrNameLst>
                                      </p:cBhvr>
                                      <p:to>
                                        <p:strVal val="visible"/>
                                      </p:to>
                                    </p:set>
                                    <p:anim calcmode="lin" valueType="num">
                                      <p:cBhvr additive="base">
                                        <p:cTn id="51" dur="500" fill="hold"/>
                                        <p:tgtEl>
                                          <p:spTgt spid="4">
                                            <p:txEl>
                                              <p:pRg st="8" end="8"/>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4">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p:cNvPicPr>
            <a:picLocks noChangeAspect="1" noChangeArrowheads="1"/>
          </p:cNvPicPr>
          <p:nvPr/>
        </p:nvPicPr>
        <p:blipFill>
          <a:blip r:embed="rId2"/>
          <a:srcRect/>
          <a:stretch>
            <a:fillRect/>
          </a:stretch>
        </p:blipFill>
        <p:spPr bwMode="auto">
          <a:xfrm>
            <a:off x="1638300" y="977900"/>
            <a:ext cx="8915400" cy="48387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4" name="TextBox 3"/>
          <p:cNvSpPr txBox="1"/>
          <p:nvPr/>
        </p:nvSpPr>
        <p:spPr>
          <a:xfrm>
            <a:off x="4940300" y="5969000"/>
            <a:ext cx="2608471" cy="369332"/>
          </a:xfrm>
          <a:prstGeom prst="rect">
            <a:avLst/>
          </a:prstGeom>
          <a:noFill/>
        </p:spPr>
        <p:txBody>
          <a:bodyPr wrap="none" rtlCol="0">
            <a:spAutoFit/>
          </a:bodyPr>
          <a:lstStyle/>
          <a:p>
            <a:r>
              <a:rPr lang="en-US" dirty="0" smtClean="0">
                <a:latin typeface="Times New Roman" panose="02020603050405020304" pitchFamily="18" charset="0"/>
                <a:cs typeface="Times New Roman" panose="02020603050405020304" pitchFamily="18" charset="0"/>
              </a:rPr>
              <a:t>Fig.: System Architecture </a:t>
            </a:r>
            <a:endParaRPr lang="en-US"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28674"/>
                                        </p:tgtEl>
                                        <p:attrNameLst>
                                          <p:attrName>style.visibility</p:attrName>
                                        </p:attrNameLst>
                                      </p:cBhvr>
                                      <p:to>
                                        <p:strVal val="visible"/>
                                      </p:to>
                                    </p:set>
                                    <p:anim to="" calcmode="lin" valueType="num">
                                      <p:cBhvr>
                                        <p:cTn id="7" dur="1" fill="hold"/>
                                        <p:tgtEl>
                                          <p:spTgt spid="28674"/>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27000"/>
            <a:ext cx="10948989" cy="977900"/>
          </a:xfrm>
        </p:spPr>
        <p:txBody>
          <a:bodyPr/>
          <a:lstStyle/>
          <a:p>
            <a:pPr algn="ctr"/>
            <a:r>
              <a:rPr lang="en-IN" sz="3600" b="1" dirty="0" smtClean="0"/>
              <a:t>Time calculation </a:t>
            </a:r>
            <a:endParaRPr lang="en-US" sz="3600" dirty="0"/>
          </a:p>
        </p:txBody>
      </p:sp>
      <p:sp>
        <p:nvSpPr>
          <p:cNvPr id="3" name="TextBox 2"/>
          <p:cNvSpPr txBox="1"/>
          <p:nvPr/>
        </p:nvSpPr>
        <p:spPr>
          <a:xfrm>
            <a:off x="2235200" y="1066800"/>
            <a:ext cx="8343900" cy="4524315"/>
          </a:xfrm>
          <a:prstGeom prst="rect">
            <a:avLst/>
          </a:prstGeom>
          <a:noFill/>
        </p:spPr>
        <p:txBody>
          <a:bodyPr wrap="square" rtlCol="0">
            <a:spAutoFit/>
          </a:bodyPr>
          <a:lstStyle/>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Vertical Distance=120cm | Horizontal Distance=360cm (12 feet)</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Duster=15cm</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120-15=105cm (vertical travelling 105cm)</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Horizontal Distance=360cm (12 feet)</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Total cleaning board time=2min (tentative)</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Total 360cm =15cm *(24 columns)</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24 columns in 36sec (1.5 sec per columns horizontally)</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Vertical travelling= 105cm in 3.5sec</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3.5*24 slots=84sec</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pPr>
              <a:lnSpc>
                <a:spcPct val="150000"/>
              </a:lnSpc>
            </a:pPr>
            <a:r>
              <a:rPr lang="en-IN" dirty="0" smtClean="0">
                <a:solidFill>
                  <a:schemeClr val="tx1">
                    <a:lumMod val="95000"/>
                  </a:schemeClr>
                </a:solidFill>
                <a:latin typeface="Times New Roman" panose="02020603050405020304" pitchFamily="18" charset="0"/>
                <a:cs typeface="Times New Roman" panose="02020603050405020304" pitchFamily="18" charset="0"/>
              </a:rPr>
              <a:t>Total vertical 84sec + total horizontal 36sec  =  120sec for complete cycle.</a:t>
            </a:r>
            <a:endParaRPr lang="en-US" dirty="0" smtClean="0">
              <a:solidFill>
                <a:schemeClr val="tx1">
                  <a:lumMod val="95000"/>
                </a:schemeClr>
              </a:solidFill>
              <a:latin typeface="Times New Roman" panose="02020603050405020304" pitchFamily="18" charset="0"/>
              <a:cs typeface="Times New Roman" panose="02020603050405020304" pitchFamily="18" charset="0"/>
            </a:endParaRPr>
          </a:p>
          <a:p>
            <a:r>
              <a:rPr lang="en-US" dirty="0" smtClean="0"/>
              <a:t> </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3700" y="152400"/>
            <a:ext cx="11455400" cy="800100"/>
          </a:xfrm>
        </p:spPr>
        <p:txBody>
          <a:bodyPr/>
          <a:lstStyle/>
          <a:p>
            <a:pPr algn="ctr"/>
            <a:r>
              <a:rPr lang="en-US" sz="3600" b="1" dirty="0" smtClean="0">
                <a:solidFill>
                  <a:schemeClr val="tx1">
                    <a:lumMod val="95000"/>
                  </a:schemeClr>
                </a:solidFill>
              </a:rPr>
              <a:t>UML Diagrams</a:t>
            </a:r>
            <a:endParaRPr lang="en-US" sz="3600" b="1" dirty="0">
              <a:solidFill>
                <a:schemeClr val="tx1">
                  <a:lumMod val="95000"/>
                </a:schemeClr>
              </a:solidFill>
            </a:endParaRPr>
          </a:p>
        </p:txBody>
      </p:sp>
      <p:sp>
        <p:nvSpPr>
          <p:cNvPr id="4" name="TextBox 3"/>
          <p:cNvSpPr txBox="1"/>
          <p:nvPr/>
        </p:nvSpPr>
        <p:spPr>
          <a:xfrm>
            <a:off x="2070100" y="1104900"/>
            <a:ext cx="184731" cy="369332"/>
          </a:xfrm>
          <a:prstGeom prst="rect">
            <a:avLst/>
          </a:prstGeom>
          <a:noFill/>
        </p:spPr>
        <p:txBody>
          <a:bodyPr wrap="none" rtlCol="0">
            <a:spAutoFit/>
          </a:bodyPr>
          <a:lstStyle/>
          <a:p>
            <a:endParaRPr lang="en-US" dirty="0"/>
          </a:p>
        </p:txBody>
      </p:sp>
      <p:sp>
        <p:nvSpPr>
          <p:cNvPr id="5" name="TextBox 4"/>
          <p:cNvSpPr txBox="1"/>
          <p:nvPr/>
        </p:nvSpPr>
        <p:spPr>
          <a:xfrm>
            <a:off x="3465286" y="1143000"/>
            <a:ext cx="5032147" cy="3416320"/>
          </a:xfrm>
          <a:prstGeom prst="rect">
            <a:avLst/>
          </a:prstGeom>
          <a:noFill/>
        </p:spPr>
        <p:txBody>
          <a:bodyPr wrap="square" rtlCol="0">
            <a:spAutoFit/>
          </a:bodyPr>
          <a:lstStyle/>
          <a:p>
            <a:pPr>
              <a:lnSpc>
                <a:spcPct val="150000"/>
              </a:lnSpc>
            </a:pPr>
            <a:endParaRPr lang="en-US" sz="2400" dirty="0" smtClean="0">
              <a:solidFill>
                <a:schemeClr val="accent1"/>
              </a:solidFill>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
            </a:pPr>
            <a:r>
              <a:rPr lang="en-US" sz="2400" dirty="0" smtClean="0">
                <a:solidFill>
                  <a:schemeClr val="accent1"/>
                </a:solidFill>
                <a:latin typeface="Times New Roman" panose="02020603050405020304" pitchFamily="18" charset="0"/>
                <a:cs typeface="Times New Roman" panose="02020603050405020304" pitchFamily="18" charset="0"/>
              </a:rPr>
              <a:t> </a:t>
            </a:r>
            <a:r>
              <a:rPr lang="en-US" sz="2400" dirty="0" smtClean="0">
                <a:solidFill>
                  <a:schemeClr val="tx1">
                    <a:lumMod val="95000"/>
                  </a:schemeClr>
                </a:solidFill>
                <a:latin typeface="Times New Roman" panose="02020603050405020304" pitchFamily="18" charset="0"/>
                <a:cs typeface="Times New Roman" panose="02020603050405020304" pitchFamily="18" charset="0"/>
              </a:rPr>
              <a:t>DFD Diagrams (Level 0 and Level 1)</a:t>
            </a:r>
          </a:p>
          <a:p>
            <a:pPr>
              <a:lnSpc>
                <a:spcPct val="150000"/>
              </a:lnSpc>
              <a:buFont typeface="Wingdings" panose="05000000000000000000" pitchFamily="2" charset="2"/>
              <a:buChar char="§"/>
            </a:pPr>
            <a:r>
              <a:rPr lang="en-US" sz="2400" dirty="0" smtClean="0">
                <a:solidFill>
                  <a:schemeClr val="accent1"/>
                </a:solidFill>
                <a:latin typeface="Times New Roman" panose="02020603050405020304" pitchFamily="18" charset="0"/>
                <a:cs typeface="Times New Roman" panose="02020603050405020304" pitchFamily="18" charset="0"/>
              </a:rPr>
              <a:t> </a:t>
            </a:r>
            <a:r>
              <a:rPr lang="en-US" sz="2400" dirty="0" smtClean="0">
                <a:solidFill>
                  <a:schemeClr val="tx1">
                    <a:lumMod val="95000"/>
                  </a:schemeClr>
                </a:solidFill>
                <a:latin typeface="Times New Roman" panose="02020603050405020304" pitchFamily="18" charset="0"/>
                <a:cs typeface="Times New Roman" panose="02020603050405020304" pitchFamily="18" charset="0"/>
              </a:rPr>
              <a:t>Use Case Diagram</a:t>
            </a:r>
          </a:p>
          <a:p>
            <a:pPr>
              <a:lnSpc>
                <a:spcPct val="150000"/>
              </a:lnSpc>
              <a:buFont typeface="Wingdings" panose="05000000000000000000" pitchFamily="2" charset="2"/>
              <a:buChar char="§"/>
            </a:pPr>
            <a:r>
              <a:rPr lang="en-US" sz="2400" dirty="0" smtClean="0">
                <a:solidFill>
                  <a:schemeClr val="accent1"/>
                </a:solidFill>
                <a:latin typeface="Times New Roman" panose="02020603050405020304" pitchFamily="18" charset="0"/>
                <a:cs typeface="Times New Roman" panose="02020603050405020304" pitchFamily="18" charset="0"/>
              </a:rPr>
              <a:t> </a:t>
            </a:r>
            <a:r>
              <a:rPr lang="en-US" sz="2400" dirty="0" smtClean="0">
                <a:solidFill>
                  <a:schemeClr val="tx1">
                    <a:lumMod val="95000"/>
                  </a:schemeClr>
                </a:solidFill>
                <a:latin typeface="Times New Roman" panose="02020603050405020304" pitchFamily="18" charset="0"/>
                <a:cs typeface="Times New Roman" panose="02020603050405020304" pitchFamily="18" charset="0"/>
              </a:rPr>
              <a:t>Activity Diagram</a:t>
            </a:r>
          </a:p>
          <a:p>
            <a:pPr>
              <a:lnSpc>
                <a:spcPct val="150000"/>
              </a:lnSpc>
              <a:buFont typeface="Wingdings" panose="05000000000000000000" pitchFamily="2" charset="2"/>
              <a:buChar char="§"/>
            </a:pPr>
            <a:r>
              <a:rPr lang="en-US" sz="2400" dirty="0" smtClean="0">
                <a:solidFill>
                  <a:schemeClr val="accent1"/>
                </a:solidFill>
                <a:latin typeface="Times New Roman" panose="02020603050405020304" pitchFamily="18" charset="0"/>
                <a:cs typeface="Times New Roman" panose="02020603050405020304" pitchFamily="18" charset="0"/>
              </a:rPr>
              <a:t> </a:t>
            </a:r>
            <a:r>
              <a:rPr lang="en-US" sz="2400" dirty="0" smtClean="0">
                <a:solidFill>
                  <a:schemeClr val="tx1">
                    <a:lumMod val="95000"/>
                  </a:schemeClr>
                </a:solidFill>
                <a:latin typeface="Times New Roman" panose="02020603050405020304" pitchFamily="18" charset="0"/>
                <a:cs typeface="Times New Roman" panose="02020603050405020304" pitchFamily="18" charset="0"/>
              </a:rPr>
              <a:t>Sequence Diagram</a:t>
            </a:r>
          </a:p>
          <a:p>
            <a:pPr>
              <a:buFont typeface="Wingdings" panose="05000000000000000000" pitchFamily="2" charset="2"/>
              <a:buChar char="Ø"/>
            </a:pPr>
            <a:endParaRPr lang="en-US" dirty="0" smtClean="0"/>
          </a:p>
          <a:p>
            <a:r>
              <a:rPr lang="en-US" dirty="0" smtClean="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 calcmode="lin" valueType="num">
                                      <p:cBhvr additive="base">
                                        <p:cTn id="7"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anim calcmode="lin" valueType="num">
                                      <p:cBhvr additive="base">
                                        <p:cTn id="11"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 calcmode="lin" valueType="num">
                                      <p:cBhvr additive="base">
                                        <p:cTn id="1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 calcmode="lin" valueType="num">
                                      <p:cBhvr additive="base">
                                        <p:cTn id="19"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Picture 2" descr="Dfd 0 (1)"/>
          <p:cNvPicPr>
            <a:picLocks noChangeAspect="1" noChangeArrowheads="1"/>
          </p:cNvPicPr>
          <p:nvPr/>
        </p:nvPicPr>
        <p:blipFill>
          <a:blip r:embed="rId2"/>
          <a:srcRect l="7213" t="32173"/>
          <a:stretch>
            <a:fillRect/>
          </a:stretch>
        </p:blipFill>
        <p:spPr bwMode="auto">
          <a:xfrm>
            <a:off x="1485900" y="800100"/>
            <a:ext cx="9017000" cy="15113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3011" name="Picture 3" descr="dfd1"/>
          <p:cNvPicPr>
            <a:picLocks noChangeAspect="1" noChangeArrowheads="1"/>
          </p:cNvPicPr>
          <p:nvPr/>
        </p:nvPicPr>
        <p:blipFill>
          <a:blip r:embed="rId3"/>
          <a:srcRect t="7507" r="5157"/>
          <a:stretch>
            <a:fillRect/>
          </a:stretch>
        </p:blipFill>
        <p:spPr bwMode="auto">
          <a:xfrm>
            <a:off x="1536700" y="2933700"/>
            <a:ext cx="8851900" cy="2935288"/>
          </a:xfrm>
          <a:prstGeom prst="rect">
            <a:avLst/>
          </a:prstGeom>
          <a:ln>
            <a:noFill/>
          </a:ln>
          <a:effectLst>
            <a:outerShdw blurRad="292100" dist="139700" dir="2700000" algn="tl" rotWithShape="0">
              <a:srgbClr val="333333">
                <a:alpha val="65000"/>
              </a:srgbClr>
            </a:outerShdw>
          </a:effectLst>
        </p:spPr>
      </p:pic>
      <p:sp>
        <p:nvSpPr>
          <p:cNvPr id="6" name="TextBox 5"/>
          <p:cNvSpPr txBox="1"/>
          <p:nvPr/>
        </p:nvSpPr>
        <p:spPr>
          <a:xfrm>
            <a:off x="319314" y="186870"/>
            <a:ext cx="11567885" cy="400110"/>
          </a:xfrm>
          <a:prstGeom prst="rect">
            <a:avLst/>
          </a:prstGeom>
          <a:noFill/>
        </p:spPr>
        <p:txBody>
          <a:bodyPr wrap="square" rtlCol="0">
            <a:spAutoFit/>
          </a:bodyPr>
          <a:lstStyle/>
          <a:p>
            <a:pPr algn="ctr"/>
            <a:r>
              <a:rPr lang="en-US" sz="2000" b="1" dirty="0" smtClean="0">
                <a:cs typeface="Times New Roman" panose="02020603050405020304" pitchFamily="18" charset="0"/>
              </a:rPr>
              <a:t>DFD Diagram</a:t>
            </a:r>
            <a:endParaRPr lang="en-US" sz="2000" b="1" dirty="0">
              <a:cs typeface="Times New Roman" panose="02020603050405020304" pitchFamily="18" charset="0"/>
            </a:endParaRPr>
          </a:p>
        </p:txBody>
      </p:sp>
      <p:sp>
        <p:nvSpPr>
          <p:cNvPr id="7" name="Rectangle 6"/>
          <p:cNvSpPr/>
          <p:nvPr/>
        </p:nvSpPr>
        <p:spPr>
          <a:xfrm>
            <a:off x="5057230" y="5871853"/>
            <a:ext cx="2143670" cy="307777"/>
          </a:xfrm>
          <a:prstGeom prst="rect">
            <a:avLst/>
          </a:prstGeom>
        </p:spPr>
        <p:txBody>
          <a:bodyPr wrap="square">
            <a:spAutoFit/>
          </a:bodyPr>
          <a:lstStyle/>
          <a:p>
            <a:r>
              <a:rPr lang="en-US" sz="1400" b="1" dirty="0" smtClean="0"/>
              <a:t>             DFD Level-1 </a:t>
            </a:r>
            <a:endParaRPr lang="en-US" sz="1400" b="1" dirty="0"/>
          </a:p>
        </p:txBody>
      </p:sp>
      <p:sp>
        <p:nvSpPr>
          <p:cNvPr id="8" name="Rectangle 7"/>
          <p:cNvSpPr/>
          <p:nvPr/>
        </p:nvSpPr>
        <p:spPr>
          <a:xfrm>
            <a:off x="4917530" y="2303153"/>
            <a:ext cx="2143670" cy="307777"/>
          </a:xfrm>
          <a:prstGeom prst="rect">
            <a:avLst/>
          </a:prstGeom>
        </p:spPr>
        <p:txBody>
          <a:bodyPr wrap="square">
            <a:spAutoFit/>
          </a:bodyPr>
          <a:lstStyle/>
          <a:p>
            <a:r>
              <a:rPr lang="en-US" sz="1400" b="1" dirty="0" smtClean="0"/>
              <a:t>             DFD Level-0</a:t>
            </a:r>
            <a:endParaRPr lang="en-US" sz="14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43010"/>
                                        </p:tgtEl>
                                        <p:attrNameLst>
                                          <p:attrName>style.visibility</p:attrName>
                                        </p:attrNameLst>
                                      </p:cBhvr>
                                      <p:to>
                                        <p:strVal val="visible"/>
                                      </p:to>
                                    </p:set>
                                    <p:anim to="" calcmode="lin" valueType="num">
                                      <p:cBhvr>
                                        <p:cTn id="7" dur="1" fill="hold"/>
                                        <p:tgtEl>
                                          <p:spTgt spid="43010"/>
                                        </p:tgtEl>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nodeType="clickEffect">
                                  <p:stCondLst>
                                    <p:cond delay="0"/>
                                  </p:stCondLst>
                                  <p:childTnLst>
                                    <p:set>
                                      <p:cBhvr>
                                        <p:cTn id="11" dur="1" fill="hold">
                                          <p:stCondLst>
                                            <p:cond delay="0"/>
                                          </p:stCondLst>
                                        </p:cTn>
                                        <p:tgtEl>
                                          <p:spTgt spid="43011"/>
                                        </p:tgtEl>
                                        <p:attrNameLst>
                                          <p:attrName>style.visibility</p:attrName>
                                        </p:attrNameLst>
                                      </p:cBhvr>
                                      <p:to>
                                        <p:strVal val="visible"/>
                                      </p:to>
                                    </p:set>
                                    <p:anim to="" calcmode="lin" valueType="num">
                                      <p:cBhvr>
                                        <p:cTn id="12" dur="1" fill="hold"/>
                                        <p:tgtEl>
                                          <p:spTgt spid="43011"/>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descr="usecase"/>
          <p:cNvPicPr>
            <a:picLocks noChangeAspect="1" noChangeArrowheads="1"/>
          </p:cNvPicPr>
          <p:nvPr/>
        </p:nvPicPr>
        <p:blipFill>
          <a:blip r:embed="rId2"/>
          <a:srcRect/>
          <a:stretch>
            <a:fillRect/>
          </a:stretch>
        </p:blipFill>
        <p:spPr bwMode="auto">
          <a:xfrm>
            <a:off x="2165350" y="1333500"/>
            <a:ext cx="7861300" cy="3708400"/>
          </a:xfrm>
          <a:prstGeom prst="rect">
            <a:avLst/>
          </a:prstGeom>
          <a:ln>
            <a:noFill/>
          </a:ln>
          <a:effectLst>
            <a:outerShdw blurRad="292100" dist="139700" dir="2700000" algn="tl" rotWithShape="0">
              <a:srgbClr val="333333">
                <a:alpha val="65000"/>
              </a:srgbClr>
            </a:outerShdw>
          </a:effectLst>
        </p:spPr>
      </p:pic>
      <p:sp>
        <p:nvSpPr>
          <p:cNvPr id="2" name="TextBox 1"/>
          <p:cNvSpPr txBox="1"/>
          <p:nvPr/>
        </p:nvSpPr>
        <p:spPr>
          <a:xfrm>
            <a:off x="261257" y="317506"/>
            <a:ext cx="11683999" cy="400110"/>
          </a:xfrm>
          <a:prstGeom prst="rect">
            <a:avLst/>
          </a:prstGeom>
          <a:noFill/>
        </p:spPr>
        <p:txBody>
          <a:bodyPr wrap="square" rtlCol="0">
            <a:spAutoFit/>
          </a:bodyPr>
          <a:lstStyle/>
          <a:p>
            <a:pPr algn="ctr"/>
            <a:r>
              <a:rPr lang="en-US" sz="2000" b="1" dirty="0" smtClean="0">
                <a:latin typeface="+mj-lt"/>
                <a:cs typeface="Times New Roman" panose="02020603050405020304" pitchFamily="18" charset="0"/>
              </a:rPr>
              <a:t>Use Case Diagram</a:t>
            </a:r>
            <a:endParaRPr lang="en-US" sz="2000" b="1" dirty="0">
              <a:latin typeface="+mj-lt"/>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44034"/>
                                        </p:tgtEl>
                                        <p:attrNameLst>
                                          <p:attrName>style.visibility</p:attrName>
                                        </p:attrNameLst>
                                      </p:cBhvr>
                                      <p:to>
                                        <p:strVal val="visible"/>
                                      </p:to>
                                    </p:set>
                                    <p:anim to="" calcmode="lin" valueType="num">
                                      <p:cBhvr>
                                        <p:cTn id="7" dur="1" fill="hold"/>
                                        <p:tgtEl>
                                          <p:spTgt spid="44034"/>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1257" y="152406"/>
            <a:ext cx="11683999" cy="400110"/>
          </a:xfrm>
          <a:prstGeom prst="rect">
            <a:avLst/>
          </a:prstGeom>
          <a:noFill/>
        </p:spPr>
        <p:txBody>
          <a:bodyPr wrap="square" rtlCol="0">
            <a:spAutoFit/>
          </a:bodyPr>
          <a:lstStyle/>
          <a:p>
            <a:pPr algn="ctr"/>
            <a:r>
              <a:rPr lang="en-US" sz="2000" b="1" dirty="0" smtClean="0">
                <a:latin typeface="+mj-lt"/>
                <a:cs typeface="Times New Roman" panose="02020603050405020304" pitchFamily="18" charset="0"/>
              </a:rPr>
              <a:t>Activity Diagram</a:t>
            </a:r>
            <a:endParaRPr lang="en-US" sz="2000" b="1" dirty="0">
              <a:latin typeface="+mj-lt"/>
              <a:cs typeface="Times New Roman" panose="02020603050405020304" pitchFamily="18" charset="0"/>
            </a:endParaRPr>
          </a:p>
        </p:txBody>
      </p:sp>
      <p:pic>
        <p:nvPicPr>
          <p:cNvPr id="45058" name="Picture 2" descr="activity11"/>
          <p:cNvPicPr>
            <a:picLocks noChangeAspect="1" noChangeArrowheads="1"/>
          </p:cNvPicPr>
          <p:nvPr/>
        </p:nvPicPr>
        <p:blipFill>
          <a:blip r:embed="rId2"/>
          <a:srcRect/>
          <a:stretch>
            <a:fillRect/>
          </a:stretch>
        </p:blipFill>
        <p:spPr bwMode="auto">
          <a:xfrm>
            <a:off x="3441700" y="812800"/>
            <a:ext cx="5308600" cy="537210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45058"/>
                                        </p:tgtEl>
                                        <p:attrNameLst>
                                          <p:attrName>style.visibility</p:attrName>
                                        </p:attrNameLst>
                                      </p:cBhvr>
                                      <p:to>
                                        <p:strVal val="visible"/>
                                      </p:to>
                                    </p:set>
                                    <p:anim to="" calcmode="lin" valueType="num">
                                      <p:cBhvr>
                                        <p:cTn id="7" dur="1" fill="hold"/>
                                        <p:tgtEl>
                                          <p:spTgt spid="45058"/>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1257" y="165106"/>
            <a:ext cx="11683999" cy="400110"/>
          </a:xfrm>
          <a:prstGeom prst="rect">
            <a:avLst/>
          </a:prstGeom>
          <a:noFill/>
        </p:spPr>
        <p:txBody>
          <a:bodyPr wrap="square" rtlCol="0">
            <a:spAutoFit/>
          </a:bodyPr>
          <a:lstStyle/>
          <a:p>
            <a:pPr algn="ctr"/>
            <a:r>
              <a:rPr lang="en-US" sz="2000" b="1" dirty="0" smtClean="0">
                <a:latin typeface="+mj-lt"/>
                <a:cs typeface="Times New Roman" panose="02020603050405020304" pitchFamily="18" charset="0"/>
              </a:rPr>
              <a:t>Sequence Diagram</a:t>
            </a:r>
            <a:endParaRPr lang="en-US" sz="2000" b="1" dirty="0">
              <a:latin typeface="+mj-lt"/>
              <a:cs typeface="Times New Roman" panose="02020603050405020304" pitchFamily="18" charset="0"/>
            </a:endParaRPr>
          </a:p>
        </p:txBody>
      </p:sp>
      <p:pic>
        <p:nvPicPr>
          <p:cNvPr id="46082" name="Picture 2" descr="Sequence111"/>
          <p:cNvPicPr>
            <a:picLocks noChangeAspect="1" noChangeArrowheads="1"/>
          </p:cNvPicPr>
          <p:nvPr/>
        </p:nvPicPr>
        <p:blipFill>
          <a:blip r:embed="rId2"/>
          <a:srcRect/>
          <a:stretch>
            <a:fillRect/>
          </a:stretch>
        </p:blipFill>
        <p:spPr bwMode="auto">
          <a:xfrm>
            <a:off x="2438400" y="939800"/>
            <a:ext cx="7175500" cy="472440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46082"/>
                                        </p:tgtEl>
                                        <p:attrNameLst>
                                          <p:attrName>style.visibility</p:attrName>
                                        </p:attrNameLst>
                                      </p:cBhvr>
                                      <p:to>
                                        <p:strVal val="visible"/>
                                      </p:to>
                                    </p:set>
                                    <p:anim to="" calcmode="lin" valueType="num">
                                      <p:cBhvr>
                                        <p:cTn id="7" dur="1" fill="hold"/>
                                        <p:tgtEl>
                                          <p:spTgt spid="46082"/>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646111" y="0"/>
            <a:ext cx="10948989" cy="977900"/>
          </a:xfrm>
          <a:prstGeom prst="rect">
            <a:avLst/>
          </a:prstGeom>
        </p:spPr>
        <p:txBody>
          <a:bodyPr/>
          <a:lstStyle/>
          <a:p>
            <a:pPr marL="0" marR="0" lvl="0" indent="0" algn="ctr" defTabSz="457200" rtl="0" eaLnBrk="1" fontAlgn="auto" latinLnBrk="0" hangingPunct="1">
              <a:lnSpc>
                <a:spcPct val="100000"/>
              </a:lnSpc>
              <a:spcBef>
                <a:spcPct val="0"/>
              </a:spcBef>
              <a:spcAft>
                <a:spcPts val="0"/>
              </a:spcAft>
              <a:buClrTx/>
              <a:buSzTx/>
              <a:buFontTx/>
              <a:buNone/>
              <a:defRPr/>
            </a:pPr>
            <a:r>
              <a:rPr lang="en-IN" sz="3600" b="1" dirty="0" smtClean="0">
                <a:solidFill>
                  <a:schemeClr val="tx1">
                    <a:lumMod val="95000"/>
                  </a:schemeClr>
                </a:solidFill>
                <a:latin typeface="+mj-lt"/>
                <a:ea typeface="+mj-ea"/>
                <a:cs typeface="+mj-cs"/>
              </a:rPr>
              <a:t>Simulation using Tinkercad.com/circuits </a:t>
            </a:r>
          </a:p>
          <a:p>
            <a:pPr marL="0" marR="0" lvl="0" indent="0" algn="ctr" defTabSz="457200" rtl="0" eaLnBrk="1" fontAlgn="auto" latinLnBrk="0" hangingPunct="1">
              <a:lnSpc>
                <a:spcPct val="100000"/>
              </a:lnSpc>
              <a:spcBef>
                <a:spcPct val="0"/>
              </a:spcBef>
              <a:spcAft>
                <a:spcPts val="0"/>
              </a:spcAft>
              <a:buClrTx/>
              <a:buSzTx/>
              <a:buFontTx/>
              <a:buNone/>
              <a:defRPr/>
            </a:pPr>
            <a:r>
              <a:rPr lang="en-IN" sz="2800" b="1" dirty="0" smtClean="0">
                <a:solidFill>
                  <a:schemeClr val="tx1">
                    <a:lumMod val="95000"/>
                  </a:schemeClr>
                </a:solidFill>
                <a:latin typeface="+mj-lt"/>
                <a:ea typeface="+mj-ea"/>
                <a:cs typeface="+mj-cs"/>
              </a:rPr>
              <a:t>(Phase-I) </a:t>
            </a:r>
            <a:r>
              <a:rPr kumimoji="0" lang="en-IN" sz="2800" b="1" i="0" u="none" strike="noStrike" kern="1200" cap="none" spc="0" normalizeH="0" baseline="0" noProof="0" dirty="0" smtClean="0">
                <a:ln>
                  <a:noFill/>
                </a:ln>
                <a:solidFill>
                  <a:schemeClr val="tx1">
                    <a:lumMod val="95000"/>
                  </a:schemeClr>
                </a:solidFill>
                <a:effectLst/>
                <a:uLnTx/>
                <a:uFillTx/>
                <a:latin typeface="+mj-lt"/>
                <a:ea typeface="+mj-ea"/>
                <a:cs typeface="+mj-cs"/>
              </a:rPr>
              <a:t> </a:t>
            </a:r>
            <a:endParaRPr kumimoji="0" lang="en-US" sz="2800" b="0" i="0" u="none" strike="noStrike" kern="1200" cap="none" spc="0" normalizeH="0" baseline="0" noProof="0" dirty="0">
              <a:ln>
                <a:noFill/>
              </a:ln>
              <a:solidFill>
                <a:schemeClr val="tx1">
                  <a:lumMod val="95000"/>
                </a:schemeClr>
              </a:solidFill>
              <a:effectLst/>
              <a:uLnTx/>
              <a:uFillTx/>
              <a:latin typeface="+mj-lt"/>
              <a:ea typeface="+mj-ea"/>
              <a:cs typeface="+mj-cs"/>
            </a:endParaRPr>
          </a:p>
        </p:txBody>
      </p:sp>
      <p:sp>
        <p:nvSpPr>
          <p:cNvPr id="3" name="Rectangle 2"/>
          <p:cNvSpPr/>
          <p:nvPr/>
        </p:nvSpPr>
        <p:spPr>
          <a:xfrm>
            <a:off x="939800" y="997635"/>
            <a:ext cx="10236200" cy="646331"/>
          </a:xfrm>
          <a:prstGeom prst="rect">
            <a:avLst/>
          </a:prstGeom>
        </p:spPr>
        <p:txBody>
          <a:bodyPr wrap="square">
            <a:spAutoFit/>
          </a:bodyPr>
          <a:lstStyle/>
          <a:p>
            <a:r>
              <a:rPr lang="en-US" dirty="0" smtClean="0">
                <a:solidFill>
                  <a:schemeClr val="accent1"/>
                </a:solidFill>
                <a:latin typeface="Times New Roman" panose="02020603050405020304" pitchFamily="18" charset="0"/>
                <a:ea typeface="Calibri" panose="020F0502020204030204" pitchFamily="34" charset="0"/>
                <a:cs typeface="Times New Roman" panose="02020603050405020304" pitchFamily="18" charset="0"/>
              </a:rPr>
              <a:t>1. </a:t>
            </a:r>
            <a:r>
              <a:rPr lang="en-US" dirty="0" smtClean="0">
                <a:solidFill>
                  <a:schemeClr val="tx1">
                    <a:lumMod val="95000"/>
                  </a:schemeClr>
                </a:solidFill>
                <a:latin typeface="Times New Roman" panose="02020603050405020304" pitchFamily="18" charset="0"/>
                <a:ea typeface="Calibri" panose="020F0502020204030204" pitchFamily="34" charset="0"/>
                <a:cs typeface="Times New Roman" panose="02020603050405020304" pitchFamily="18" charset="0"/>
              </a:rPr>
              <a:t>Connection on breadboard using Arduino, Ground, VCC connection, Pushbuttons(Limit Switches) connections</a:t>
            </a:r>
            <a:endParaRPr lang="en-US" dirty="0">
              <a:solidFill>
                <a:schemeClr val="tx1">
                  <a:lumMod val="95000"/>
                </a:schemeClr>
              </a:solidFill>
            </a:endParaRPr>
          </a:p>
        </p:txBody>
      </p:sp>
      <p:pic>
        <p:nvPicPr>
          <p:cNvPr id="4" name="Picture 2"/>
          <p:cNvPicPr>
            <a:picLocks noChangeAspect="1" noChangeArrowheads="1"/>
          </p:cNvPicPr>
          <p:nvPr/>
        </p:nvPicPr>
        <p:blipFill>
          <a:blip r:embed="rId2"/>
          <a:srcRect/>
          <a:stretch>
            <a:fillRect/>
          </a:stretch>
        </p:blipFill>
        <p:spPr bwMode="auto">
          <a:xfrm>
            <a:off x="1028700" y="1638300"/>
            <a:ext cx="10198100" cy="496570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4"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to="" calcmode="lin" valueType="num">
                                      <p:cBhvr>
                                        <p:cTn id="13" dur="1" fill="hold"/>
                                        <p:tgtEl>
                                          <p:spTgt spid="4"/>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0"/>
            <a:ext cx="10901120" cy="1853248"/>
          </a:xfrm>
        </p:spPr>
        <p:txBody>
          <a:bodyPr/>
          <a:lstStyle/>
          <a:p>
            <a:pPr algn="ctr"/>
            <a:r>
              <a:rPr lang="en-US" sz="4000" b="1" dirty="0" smtClean="0"/>
              <a:t>Our Team</a:t>
            </a:r>
            <a:endParaRPr lang="en-US" sz="4000" b="1" dirty="0"/>
          </a:p>
        </p:txBody>
      </p:sp>
      <p:pic>
        <p:nvPicPr>
          <p:cNvPr id="3" name="Picture 2" descr="ASC_3290a.jpg"/>
          <p:cNvPicPr>
            <a:picLocks noChangeAspect="1"/>
          </p:cNvPicPr>
          <p:nvPr/>
        </p:nvPicPr>
        <p:blipFill>
          <a:blip r:embed="rId3"/>
          <a:stretch>
            <a:fillRect/>
          </a:stretch>
        </p:blipFill>
        <p:spPr>
          <a:xfrm>
            <a:off x="2219295" y="1025417"/>
            <a:ext cx="1379689" cy="1773886"/>
          </a:xfrm>
          <a:prstGeom prst="rect">
            <a:avLst/>
          </a:prstGeom>
          <a:ln>
            <a:noFill/>
          </a:ln>
          <a:effectLst>
            <a:outerShdw blurRad="292100" dist="139700" dir="2700000" algn="tl" rotWithShape="0">
              <a:srgbClr val="333333">
                <a:alpha val="65000"/>
              </a:srgbClr>
            </a:outerShdw>
          </a:effectLst>
        </p:spPr>
      </p:pic>
      <p:pic>
        <p:nvPicPr>
          <p:cNvPr id="6" name="Picture 5" descr="komal.jfif"/>
          <p:cNvPicPr>
            <a:picLocks noChangeAspect="1"/>
          </p:cNvPicPr>
          <p:nvPr/>
        </p:nvPicPr>
        <p:blipFill>
          <a:blip r:embed="rId4"/>
          <a:stretch>
            <a:fillRect/>
          </a:stretch>
        </p:blipFill>
        <p:spPr>
          <a:xfrm>
            <a:off x="2159245" y="2921976"/>
            <a:ext cx="1463185" cy="1743808"/>
          </a:xfrm>
          <a:prstGeom prst="rect">
            <a:avLst/>
          </a:prstGeom>
          <a:ln>
            <a:noFill/>
          </a:ln>
          <a:effectLst>
            <a:outerShdw blurRad="292100" dist="139700" dir="2700000" algn="tl" rotWithShape="0">
              <a:srgbClr val="333333">
                <a:alpha val="65000"/>
              </a:srgbClr>
            </a:outerShdw>
          </a:effectLst>
        </p:spPr>
      </p:pic>
      <p:pic>
        <p:nvPicPr>
          <p:cNvPr id="7" name="Picture 6" descr="shmali.jfif"/>
          <p:cNvPicPr>
            <a:picLocks noChangeAspect="1"/>
          </p:cNvPicPr>
          <p:nvPr/>
        </p:nvPicPr>
        <p:blipFill>
          <a:blip r:embed="rId5"/>
          <a:srcRect l="3519" t="3846" r="5155" b="6622"/>
          <a:stretch>
            <a:fillRect/>
          </a:stretch>
        </p:blipFill>
        <p:spPr>
          <a:xfrm>
            <a:off x="2145322" y="4829908"/>
            <a:ext cx="1477108" cy="1793631"/>
          </a:xfrm>
          <a:prstGeom prst="rect">
            <a:avLst/>
          </a:prstGeom>
          <a:ln>
            <a:noFill/>
          </a:ln>
          <a:effectLst>
            <a:outerShdw blurRad="292100" dist="139700" dir="2700000" algn="tl" rotWithShape="0">
              <a:srgbClr val="333333">
                <a:alpha val="65000"/>
              </a:srgbClr>
            </a:outerShdw>
          </a:effectLst>
        </p:spPr>
      </p:pic>
      <p:sp>
        <p:nvSpPr>
          <p:cNvPr id="10" name="TextBox 9"/>
          <p:cNvSpPr txBox="1"/>
          <p:nvPr/>
        </p:nvSpPr>
        <p:spPr>
          <a:xfrm>
            <a:off x="3821723" y="1155701"/>
            <a:ext cx="4476055" cy="1200329"/>
          </a:xfrm>
          <a:prstGeom prst="rect">
            <a:avLst/>
          </a:prstGeom>
          <a:noFill/>
        </p:spPr>
        <p:txBody>
          <a:bodyPr wrap="square" rtlCol="0">
            <a:spAutoFit/>
          </a:bodyPr>
          <a:lstStyle/>
          <a:p>
            <a:endParaRPr lang="en-US" dirty="0" smtClean="0"/>
          </a:p>
          <a:p>
            <a:r>
              <a:rPr lang="en-US" dirty="0" smtClean="0"/>
              <a:t>Riya M. Doshi</a:t>
            </a:r>
          </a:p>
          <a:p>
            <a:r>
              <a:rPr lang="en-US" dirty="0" smtClean="0"/>
              <a:t>Contact No.:8275485387</a:t>
            </a:r>
          </a:p>
          <a:p>
            <a:r>
              <a:rPr lang="en-US" dirty="0" smtClean="0"/>
              <a:t>Email Id: riyadoshi555@gmail.com</a:t>
            </a:r>
            <a:endParaRPr lang="en-US" dirty="0"/>
          </a:p>
        </p:txBody>
      </p:sp>
      <p:sp>
        <p:nvSpPr>
          <p:cNvPr id="11" name="Rectangle 10"/>
          <p:cNvSpPr/>
          <p:nvPr/>
        </p:nvSpPr>
        <p:spPr>
          <a:xfrm>
            <a:off x="3848099" y="3251200"/>
            <a:ext cx="6022731" cy="923330"/>
          </a:xfrm>
          <a:prstGeom prst="rect">
            <a:avLst/>
          </a:prstGeom>
        </p:spPr>
        <p:txBody>
          <a:bodyPr wrap="square">
            <a:spAutoFit/>
          </a:bodyPr>
          <a:lstStyle/>
          <a:p>
            <a:r>
              <a:rPr lang="en-US" dirty="0" smtClean="0"/>
              <a:t>Komal K. Band</a:t>
            </a:r>
          </a:p>
          <a:p>
            <a:r>
              <a:rPr lang="en-US" dirty="0" smtClean="0"/>
              <a:t>Contact No.:8275671665</a:t>
            </a:r>
          </a:p>
          <a:p>
            <a:r>
              <a:rPr lang="en-US" dirty="0" smtClean="0"/>
              <a:t>Email Id: komalband1996@gmail.com</a:t>
            </a:r>
            <a:endParaRPr lang="en-US" dirty="0"/>
          </a:p>
        </p:txBody>
      </p:sp>
      <p:sp>
        <p:nvSpPr>
          <p:cNvPr id="12" name="Rectangle 11"/>
          <p:cNvSpPr/>
          <p:nvPr/>
        </p:nvSpPr>
        <p:spPr>
          <a:xfrm>
            <a:off x="3873499" y="5254279"/>
            <a:ext cx="5973885" cy="923330"/>
          </a:xfrm>
          <a:prstGeom prst="rect">
            <a:avLst/>
          </a:prstGeom>
        </p:spPr>
        <p:txBody>
          <a:bodyPr wrap="square">
            <a:spAutoFit/>
          </a:bodyPr>
          <a:lstStyle/>
          <a:p>
            <a:r>
              <a:rPr lang="en-US" dirty="0" smtClean="0"/>
              <a:t>Shamali R. Jagadale</a:t>
            </a:r>
          </a:p>
          <a:p>
            <a:r>
              <a:rPr lang="en-US" dirty="0" smtClean="0"/>
              <a:t>Contact No.:7775984284</a:t>
            </a:r>
          </a:p>
          <a:p>
            <a:r>
              <a:rPr lang="en-US" dirty="0" smtClean="0"/>
              <a:t>Email Id: jagadaleshamali233@gmail.com</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498600" y="0"/>
            <a:ext cx="2240419" cy="338554"/>
          </a:xfrm>
          <a:prstGeom prst="rect">
            <a:avLst/>
          </a:prstGeom>
          <a:noFill/>
          <a:ln w="9525">
            <a:noFill/>
            <a:miter lim="800000"/>
          </a:ln>
          <a:effectLst/>
        </p:spPr>
        <p:txBody>
          <a:bodyPr vert="horz" wrap="squar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tabLst>
                <a:tab pos="3829050" algn="l"/>
              </a:tabLst>
            </a:pPr>
            <a:r>
              <a:rPr kumimoji="0" lang="en-US" sz="1600" b="0" i="0" u="none" strike="noStrike" cap="none" normalizeH="0" baseline="0" dirty="0" smtClean="0">
                <a:ln>
                  <a:noFill/>
                </a:ln>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2. </a:t>
            </a:r>
            <a:r>
              <a:rPr kumimoji="0" lang="en-US" sz="1600" b="0" i="0" u="none" strike="noStrike" cap="none" normalizeH="0" baseline="0" dirty="0" smtClean="0">
                <a:ln>
                  <a:noFill/>
                </a:ln>
                <a:effectLst/>
                <a:latin typeface="Times New Roman" panose="02020603050405020304" pitchFamily="18" charset="0"/>
                <a:ea typeface="Calibri" panose="020F0502020204030204" pitchFamily="34" charset="0"/>
                <a:cs typeface="Times New Roman" panose="02020603050405020304" pitchFamily="18" charset="0"/>
              </a:rPr>
              <a:t>Start the simulation </a:t>
            </a:r>
            <a:endParaRPr kumimoji="0" lang="en-US" sz="1600" b="0" i="0" u="none" strike="noStrike" cap="none" normalizeH="0" baseline="0" dirty="0" smtClean="0">
              <a:ln>
                <a:noFill/>
              </a:ln>
              <a:effectLst/>
              <a:latin typeface="Times New Roman" panose="02020603050405020304" pitchFamily="18" charset="0"/>
              <a:cs typeface="Times New Roman" panose="02020603050405020304" pitchFamily="18" charset="0"/>
            </a:endParaRPr>
          </a:p>
        </p:txBody>
      </p:sp>
      <p:pic>
        <p:nvPicPr>
          <p:cNvPr id="3" name="Picture 2"/>
          <p:cNvPicPr/>
          <p:nvPr/>
        </p:nvPicPr>
        <p:blipFill>
          <a:blip r:embed="rId2"/>
          <a:srcRect/>
          <a:stretch>
            <a:fillRect/>
          </a:stretch>
        </p:blipFill>
        <p:spPr bwMode="auto">
          <a:xfrm>
            <a:off x="1460501" y="351971"/>
            <a:ext cx="9192986" cy="2746829"/>
          </a:xfrm>
          <a:prstGeom prst="rect">
            <a:avLst/>
          </a:prstGeom>
          <a:ln>
            <a:noFill/>
          </a:ln>
          <a:effectLst>
            <a:outerShdw blurRad="292100" dist="139700" dir="2700000" algn="tl" rotWithShape="0">
              <a:srgbClr val="333333">
                <a:alpha val="65000"/>
              </a:srgbClr>
            </a:outerShdw>
          </a:effectLst>
        </p:spPr>
      </p:pic>
      <p:pic>
        <p:nvPicPr>
          <p:cNvPr id="4" name="Picture 7"/>
          <p:cNvPicPr>
            <a:picLocks noChangeAspect="1" noChangeArrowheads="1"/>
          </p:cNvPicPr>
          <p:nvPr/>
        </p:nvPicPr>
        <p:blipFill>
          <a:blip r:embed="rId3"/>
          <a:srcRect/>
          <a:stretch>
            <a:fillRect/>
          </a:stretch>
        </p:blipFill>
        <p:spPr bwMode="auto">
          <a:xfrm>
            <a:off x="1487715" y="3429000"/>
            <a:ext cx="9216571" cy="2984500"/>
          </a:xfrm>
          <a:prstGeom prst="rect">
            <a:avLst/>
          </a:prstGeom>
          <a:ln>
            <a:noFill/>
          </a:ln>
          <a:effectLst>
            <a:outerShdw blurRad="292100" dist="139700" dir="2700000" algn="tl" rotWithShape="0">
              <a:srgbClr val="333333">
                <a:alpha val="65000"/>
              </a:srgbClr>
            </a:outerShdw>
          </a:effectLst>
        </p:spPr>
      </p:pic>
      <p:sp>
        <p:nvSpPr>
          <p:cNvPr id="5" name="Rectangle 2"/>
          <p:cNvSpPr>
            <a:spLocks noChangeArrowheads="1"/>
          </p:cNvSpPr>
          <p:nvPr/>
        </p:nvSpPr>
        <p:spPr bwMode="auto">
          <a:xfrm>
            <a:off x="1447800" y="3073400"/>
            <a:ext cx="10744200" cy="584775"/>
          </a:xfrm>
          <a:prstGeom prst="rect">
            <a:avLst/>
          </a:prstGeom>
          <a:noFill/>
          <a:ln w="9525">
            <a:noFill/>
            <a:miter lim="800000"/>
          </a:ln>
          <a:effectLst/>
        </p:spPr>
        <p:txBody>
          <a:bodyPr vert="horz" wrap="squar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tabLst>
                <a:tab pos="3829050" algn="l"/>
              </a:tabLst>
            </a:pPr>
            <a:r>
              <a:rPr kumimoji="0" lang="en-US" sz="1600" b="0" i="0" u="none" strike="noStrike" cap="none" normalizeH="0" baseline="0" dirty="0" smtClean="0">
                <a:ln>
                  <a:noFill/>
                </a:ln>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3. </a:t>
            </a:r>
            <a:r>
              <a:rPr kumimoji="0" 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After the simulation green and white </a:t>
            </a:r>
            <a:r>
              <a:rPr lang="en-US" sz="1600" dirty="0" smtClean="0">
                <a:latin typeface="Times New Roman" panose="02020603050405020304" pitchFamily="18" charset="0"/>
                <a:ea typeface="Calibri" panose="020F0502020204030204" pitchFamily="34" charset="0"/>
                <a:cs typeface="Times New Roman" panose="02020603050405020304" pitchFamily="18" charset="0"/>
              </a:rPr>
              <a:t>LED</a:t>
            </a:r>
            <a:r>
              <a:rPr kumimoji="0" 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 are ON(Direction is Forward &amp; Rotating) </a:t>
            </a:r>
            <a:endParaRPr kumimoji="0" 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3829050" algn="l"/>
              </a:tabLst>
            </a:pPr>
            <a:endParaRPr kumimoji="0" lang="en-US" sz="16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 calcmode="lin" valueType="num">
                                      <p:cBhvr additive="base">
                                        <p:cTn id="11"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297214" y="0"/>
            <a:ext cx="7348811" cy="338554"/>
          </a:xfrm>
          <a:prstGeom prst="rect">
            <a:avLst/>
          </a:prstGeom>
          <a:noFill/>
          <a:ln w="9525">
            <a:noFill/>
            <a:miter lim="800000"/>
          </a:ln>
          <a:effectLst/>
        </p:spPr>
        <p:txBody>
          <a:bodyPr vert="horz" wrap="squar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tabLst>
                <a:tab pos="3829050" algn="l"/>
              </a:tabLst>
            </a:pPr>
            <a:r>
              <a:rPr kumimoji="0" lang="en-US" sz="1600" b="0" i="0" u="none" strike="noStrike" cap="none" normalizeH="0" baseline="0" dirty="0" smtClean="0">
                <a:ln>
                  <a:noFill/>
                </a:ln>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4. </a:t>
            </a:r>
            <a:r>
              <a:rPr kumimoji="0" 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Then yellow and white </a:t>
            </a:r>
            <a:r>
              <a:rPr lang="en-US" sz="1600" dirty="0" smtClean="0">
                <a:latin typeface="Times New Roman" panose="02020603050405020304" pitchFamily="18" charset="0"/>
                <a:ea typeface="Calibri" panose="020F0502020204030204" pitchFamily="34" charset="0"/>
                <a:cs typeface="Times New Roman" panose="02020603050405020304" pitchFamily="18" charset="0"/>
              </a:rPr>
              <a:t>LED</a:t>
            </a:r>
            <a:r>
              <a:rPr kumimoji="0" lang="en-US" sz="16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 are ON(Direction is Up &amp; Rotating) </a:t>
            </a:r>
            <a:endParaRPr kumimoji="0" lang="en-US" sz="16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pic>
        <p:nvPicPr>
          <p:cNvPr id="3" name="Picture 2"/>
          <p:cNvPicPr/>
          <p:nvPr/>
        </p:nvPicPr>
        <p:blipFill>
          <a:blip r:embed="rId2"/>
          <a:srcRect/>
          <a:stretch>
            <a:fillRect/>
          </a:stretch>
        </p:blipFill>
        <p:spPr bwMode="auto">
          <a:xfrm>
            <a:off x="1277257" y="333829"/>
            <a:ext cx="9637486" cy="3095171"/>
          </a:xfrm>
          <a:prstGeom prst="rect">
            <a:avLst/>
          </a:prstGeom>
          <a:ln>
            <a:noFill/>
          </a:ln>
          <a:effectLst>
            <a:outerShdw blurRad="292100" dist="139700" dir="2700000" algn="tl" rotWithShape="0">
              <a:srgbClr val="333333">
                <a:alpha val="65000"/>
              </a:srgbClr>
            </a:outerShdw>
          </a:effectLst>
        </p:spPr>
      </p:pic>
      <p:sp>
        <p:nvSpPr>
          <p:cNvPr id="4" name="Rectangle 3"/>
          <p:cNvSpPr/>
          <p:nvPr/>
        </p:nvSpPr>
        <p:spPr>
          <a:xfrm>
            <a:off x="1244600" y="3452587"/>
            <a:ext cx="8737600" cy="369332"/>
          </a:xfrm>
          <a:prstGeom prst="rect">
            <a:avLst/>
          </a:prstGeom>
        </p:spPr>
        <p:txBody>
          <a:bodyPr wrap="square">
            <a:spAutoFit/>
          </a:bodyPr>
          <a:lstStyle/>
          <a:p>
            <a:r>
              <a:rPr lang="en-US" dirty="0" smtClean="0">
                <a:solidFill>
                  <a:schemeClr val="accent1"/>
                </a:solidFill>
                <a:latin typeface="Times New Roman" panose="02020603050405020304" pitchFamily="18" charset="0"/>
                <a:cs typeface="Times New Roman" panose="02020603050405020304" pitchFamily="18" charset="0"/>
              </a:rPr>
              <a:t>5. </a:t>
            </a:r>
            <a:r>
              <a:rPr lang="en-US" dirty="0" smtClean="0">
                <a:latin typeface="Times New Roman" panose="02020603050405020304" pitchFamily="18" charset="0"/>
                <a:cs typeface="Times New Roman" panose="02020603050405020304" pitchFamily="18" charset="0"/>
              </a:rPr>
              <a:t>Then green and white LED’s are ON(Direction is forward  &amp; Rotating) </a:t>
            </a:r>
            <a:endParaRPr lang="en-US"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3"/>
          <a:srcRect/>
          <a:stretch>
            <a:fillRect/>
          </a:stretch>
        </p:blipFill>
        <p:spPr bwMode="auto">
          <a:xfrm>
            <a:off x="1335314" y="3746500"/>
            <a:ext cx="9593943" cy="294640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2" dur="10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p:cTn id="24" dur="500" fill="hold"/>
                                        <p:tgtEl>
                                          <p:spTgt spid="5"/>
                                        </p:tgtEl>
                                        <p:attrNameLst>
                                          <p:attrName>ppt_w</p:attrName>
                                        </p:attrNameLst>
                                      </p:cBhvr>
                                      <p:tavLst>
                                        <p:tav tm="0">
                                          <p:val>
                                            <p:fltVal val="0"/>
                                          </p:val>
                                        </p:tav>
                                        <p:tav tm="100000">
                                          <p:val>
                                            <p:strVal val="#ppt_w"/>
                                          </p:val>
                                        </p:tav>
                                      </p:tavLst>
                                    </p:anim>
                                    <p:anim calcmode="lin" valueType="num">
                                      <p:cBhvr>
                                        <p:cTn id="25" dur="500" fill="hold"/>
                                        <p:tgtEl>
                                          <p:spTgt spid="5"/>
                                        </p:tgtEl>
                                        <p:attrNameLst>
                                          <p:attrName>ppt_h</p:attrName>
                                        </p:attrNameLst>
                                      </p:cBhvr>
                                      <p:tavLst>
                                        <p:tav tm="0">
                                          <p:val>
                                            <p:fltVal val="0"/>
                                          </p:val>
                                        </p:tav>
                                        <p:tav tm="100000">
                                          <p:val>
                                            <p:strVal val="#ppt_h"/>
                                          </p:val>
                                        </p:tav>
                                      </p:tavLst>
                                    </p:anim>
                                    <p:animEffect transition="in" filter="fad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983342" y="0"/>
            <a:ext cx="7155544" cy="369332"/>
          </a:xfrm>
          <a:prstGeom prst="rect">
            <a:avLst/>
          </a:prstGeom>
          <a:noFill/>
          <a:ln w="9525">
            <a:noFill/>
            <a:miter lim="800000"/>
          </a:ln>
          <a:effectLst/>
        </p:spPr>
        <p:txBody>
          <a:bodyPr vert="horz" wrap="squar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tabLst>
                <a:tab pos="3829050" algn="l"/>
              </a:tabLst>
            </a:pPr>
            <a:r>
              <a:rPr kumimoji="0" lang="en-US" b="0" i="0" u="none" strike="noStrike" cap="none" normalizeH="0" baseline="0" dirty="0" smtClean="0">
                <a:ln>
                  <a:noFill/>
                </a:ln>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6. </a:t>
            </a:r>
            <a:r>
              <a:rPr kumimoji="0" lang="en-US"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Then red and white </a:t>
            </a:r>
            <a:r>
              <a:rPr lang="en-US" dirty="0" smtClean="0">
                <a:latin typeface="Times New Roman" panose="02020603050405020304" pitchFamily="18" charset="0"/>
                <a:ea typeface="Calibri" panose="020F0502020204030204" pitchFamily="34" charset="0"/>
                <a:cs typeface="Times New Roman" panose="02020603050405020304" pitchFamily="18" charset="0"/>
              </a:rPr>
              <a:t>LED</a:t>
            </a:r>
            <a:r>
              <a:rPr kumimoji="0" lang="en-US"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 are ON(Direction is down  &amp; Rotating) </a:t>
            </a:r>
            <a:endParaRPr kumimoji="0" 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pic>
        <p:nvPicPr>
          <p:cNvPr id="3" name="Picture 2"/>
          <p:cNvPicPr/>
          <p:nvPr/>
        </p:nvPicPr>
        <p:blipFill>
          <a:blip r:embed="rId2"/>
          <a:srcRect/>
          <a:stretch>
            <a:fillRect/>
          </a:stretch>
        </p:blipFill>
        <p:spPr bwMode="auto">
          <a:xfrm>
            <a:off x="1017815" y="292100"/>
            <a:ext cx="10156371" cy="3111500"/>
          </a:xfrm>
          <a:prstGeom prst="rect">
            <a:avLst/>
          </a:prstGeom>
          <a:ln>
            <a:noFill/>
          </a:ln>
          <a:effectLst>
            <a:outerShdw blurRad="292100" dist="139700" dir="2700000" algn="tl" rotWithShape="0">
              <a:srgbClr val="333333">
                <a:alpha val="65000"/>
              </a:srgbClr>
            </a:outerShdw>
          </a:effectLst>
        </p:spPr>
      </p:pic>
      <p:sp>
        <p:nvSpPr>
          <p:cNvPr id="4" name="Rectangle 1"/>
          <p:cNvSpPr>
            <a:spLocks noChangeArrowheads="1"/>
          </p:cNvSpPr>
          <p:nvPr/>
        </p:nvSpPr>
        <p:spPr bwMode="auto">
          <a:xfrm>
            <a:off x="947057" y="3378200"/>
            <a:ext cx="6183086" cy="369332"/>
          </a:xfrm>
          <a:prstGeom prst="rect">
            <a:avLst/>
          </a:prstGeom>
          <a:noFill/>
          <a:ln w="9525">
            <a:noFill/>
            <a:miter lim="800000"/>
          </a:ln>
          <a:effectLst/>
        </p:spPr>
        <p:txBody>
          <a:bodyPr vert="horz" wrap="squar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tabLst>
                <a:tab pos="3829050" algn="l"/>
              </a:tabLst>
            </a:pPr>
            <a:r>
              <a:rPr kumimoji="0" lang="en-US" b="0" i="0" u="none" strike="noStrike" cap="none" normalizeH="0" baseline="0" dirty="0" smtClean="0">
                <a:ln>
                  <a:noFill/>
                </a:ln>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7. </a:t>
            </a:r>
            <a:r>
              <a:rPr kumimoji="0" lang="en-US"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Then blue </a:t>
            </a:r>
            <a:r>
              <a:rPr lang="en-US" dirty="0" smtClean="0">
                <a:latin typeface="Times New Roman" panose="02020603050405020304" pitchFamily="18" charset="0"/>
                <a:ea typeface="Calibri" panose="020F0502020204030204" pitchFamily="34" charset="0"/>
                <a:cs typeface="Times New Roman" panose="02020603050405020304" pitchFamily="18" charset="0"/>
              </a:rPr>
              <a:t>LED</a:t>
            </a:r>
            <a:r>
              <a:rPr kumimoji="0" lang="en-US"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is ON(Direction is backward ) </a:t>
            </a:r>
            <a:endParaRPr kumimoji="0" 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pic>
        <p:nvPicPr>
          <p:cNvPr id="5" name="Picture 4"/>
          <p:cNvPicPr/>
          <p:nvPr/>
        </p:nvPicPr>
        <p:blipFill>
          <a:blip r:embed="rId3"/>
          <a:srcRect/>
          <a:stretch>
            <a:fillRect/>
          </a:stretch>
        </p:blipFill>
        <p:spPr bwMode="auto">
          <a:xfrm>
            <a:off x="1043215" y="3692072"/>
            <a:ext cx="10105571" cy="2937328"/>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p:cTn id="24" dur="500" fill="hold"/>
                                        <p:tgtEl>
                                          <p:spTgt spid="5"/>
                                        </p:tgtEl>
                                        <p:attrNameLst>
                                          <p:attrName>ppt_w</p:attrName>
                                        </p:attrNameLst>
                                      </p:cBhvr>
                                      <p:tavLst>
                                        <p:tav tm="0">
                                          <p:val>
                                            <p:fltVal val="0"/>
                                          </p:val>
                                        </p:tav>
                                        <p:tav tm="100000">
                                          <p:val>
                                            <p:strVal val="#ppt_w"/>
                                          </p:val>
                                        </p:tav>
                                      </p:tavLst>
                                    </p:anim>
                                    <p:anim calcmode="lin" valueType="num">
                                      <p:cBhvr>
                                        <p:cTn id="25" dur="500" fill="hold"/>
                                        <p:tgtEl>
                                          <p:spTgt spid="5"/>
                                        </p:tgtEl>
                                        <p:attrNameLst>
                                          <p:attrName>ppt_h</p:attrName>
                                        </p:attrNameLst>
                                      </p:cBhvr>
                                      <p:tavLst>
                                        <p:tav tm="0">
                                          <p:val>
                                            <p:fltVal val="0"/>
                                          </p:val>
                                        </p:tav>
                                        <p:tav tm="100000">
                                          <p:val>
                                            <p:strVal val="#ppt_h"/>
                                          </p:val>
                                        </p:tav>
                                      </p:tavLst>
                                    </p:anim>
                                    <p:animEffect transition="in" filter="fad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199243" y="256063"/>
            <a:ext cx="5753004" cy="369332"/>
          </a:xfrm>
          <a:prstGeom prst="rect">
            <a:avLst/>
          </a:prstGeom>
          <a:noFill/>
          <a:ln w="9525">
            <a:noFill/>
            <a:miter lim="800000"/>
          </a:ln>
          <a:effectLst/>
        </p:spPr>
        <p:txBody>
          <a:bodyPr vert="horz" wrap="squar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tabLst>
                <a:tab pos="3829050" algn="l"/>
              </a:tabLst>
            </a:pPr>
            <a:r>
              <a:rPr kumimoji="0" lang="en-US" b="0" i="0" u="none" strike="noStrike" cap="none" normalizeH="0" baseline="0" dirty="0" smtClean="0">
                <a:ln>
                  <a:noFill/>
                </a:ln>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8. </a:t>
            </a:r>
            <a:r>
              <a:rPr kumimoji="0" lang="en-US"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last all </a:t>
            </a:r>
            <a:r>
              <a:rPr lang="en-US" dirty="0" smtClean="0">
                <a:latin typeface="Times New Roman" panose="02020603050405020304" pitchFamily="18" charset="0"/>
                <a:ea typeface="Calibri" panose="020F0502020204030204" pitchFamily="34" charset="0"/>
                <a:cs typeface="Times New Roman" panose="02020603050405020304" pitchFamily="18" charset="0"/>
              </a:rPr>
              <a:t>LED</a:t>
            </a:r>
            <a:r>
              <a:rPr kumimoji="0" lang="en-US"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 are OFF(Stop the system) </a:t>
            </a:r>
            <a:endParaRPr kumimoji="0" 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pic>
        <p:nvPicPr>
          <p:cNvPr id="3" name="Picture 2"/>
          <p:cNvPicPr/>
          <p:nvPr/>
        </p:nvPicPr>
        <p:blipFill>
          <a:blip r:embed="rId2"/>
          <a:srcRect/>
          <a:stretch>
            <a:fillRect/>
          </a:stretch>
        </p:blipFill>
        <p:spPr bwMode="auto">
          <a:xfrm>
            <a:off x="1161143" y="740229"/>
            <a:ext cx="10160000" cy="3552371"/>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646111" y="0"/>
            <a:ext cx="10948989" cy="977900"/>
          </a:xfrm>
          <a:prstGeom prst="rect">
            <a:avLst/>
          </a:prstGeom>
        </p:spPr>
        <p:txBody>
          <a:bodyPr/>
          <a:lstStyle/>
          <a:p>
            <a:pPr marL="0" marR="0" lvl="0" indent="0" algn="ctr" defTabSz="457200" rtl="0" eaLnBrk="1" fontAlgn="auto" latinLnBrk="0" hangingPunct="1">
              <a:lnSpc>
                <a:spcPct val="100000"/>
              </a:lnSpc>
              <a:spcBef>
                <a:spcPct val="0"/>
              </a:spcBef>
              <a:spcAft>
                <a:spcPts val="0"/>
              </a:spcAft>
              <a:buClrTx/>
              <a:buSzTx/>
              <a:buFontTx/>
              <a:buNone/>
              <a:defRPr/>
            </a:pPr>
            <a:r>
              <a:rPr lang="en-IN" sz="3600" b="1" dirty="0" smtClean="0">
                <a:solidFill>
                  <a:schemeClr val="tx1">
                    <a:lumMod val="95000"/>
                  </a:schemeClr>
                </a:solidFill>
                <a:latin typeface="+mj-lt"/>
                <a:ea typeface="+mj-ea"/>
                <a:cs typeface="+mj-cs"/>
              </a:rPr>
              <a:t>Simulation using Breadboard </a:t>
            </a:r>
          </a:p>
          <a:p>
            <a:pPr marL="0" marR="0" lvl="0" indent="0" algn="ctr" defTabSz="457200" rtl="0" eaLnBrk="1" fontAlgn="auto" latinLnBrk="0" hangingPunct="1">
              <a:lnSpc>
                <a:spcPct val="100000"/>
              </a:lnSpc>
              <a:spcBef>
                <a:spcPct val="0"/>
              </a:spcBef>
              <a:spcAft>
                <a:spcPts val="0"/>
              </a:spcAft>
              <a:buClrTx/>
              <a:buSzTx/>
              <a:buFontTx/>
              <a:buNone/>
              <a:defRPr/>
            </a:pPr>
            <a:r>
              <a:rPr lang="en-IN" sz="2800" b="1" dirty="0" smtClean="0">
                <a:solidFill>
                  <a:schemeClr val="tx1">
                    <a:lumMod val="95000"/>
                  </a:schemeClr>
                </a:solidFill>
                <a:latin typeface="+mj-lt"/>
                <a:ea typeface="+mj-ea"/>
                <a:cs typeface="+mj-cs"/>
              </a:rPr>
              <a:t>(Phase-I) </a:t>
            </a:r>
            <a:r>
              <a:rPr kumimoji="0" lang="en-IN" sz="2800" b="1" i="0" u="none" strike="noStrike" kern="1200" cap="none" spc="0" normalizeH="0" baseline="0" noProof="0" dirty="0" smtClean="0">
                <a:ln>
                  <a:noFill/>
                </a:ln>
                <a:solidFill>
                  <a:schemeClr val="tx1">
                    <a:lumMod val="95000"/>
                  </a:schemeClr>
                </a:solidFill>
                <a:effectLst/>
                <a:uLnTx/>
                <a:uFillTx/>
                <a:latin typeface="+mj-lt"/>
                <a:ea typeface="+mj-ea"/>
                <a:cs typeface="+mj-cs"/>
              </a:rPr>
              <a:t> </a:t>
            </a:r>
            <a:endParaRPr kumimoji="0" lang="en-US" sz="2800" b="0" i="0" u="none" strike="noStrike" kern="1200" cap="none" spc="0" normalizeH="0" baseline="0" noProof="0" dirty="0">
              <a:ln>
                <a:noFill/>
              </a:ln>
              <a:solidFill>
                <a:schemeClr val="tx1">
                  <a:lumMod val="95000"/>
                </a:schemeClr>
              </a:solidFill>
              <a:effectLst/>
              <a:uLnTx/>
              <a:uFillTx/>
              <a:latin typeface="+mj-lt"/>
              <a:ea typeface="+mj-ea"/>
              <a:cs typeface="+mj-cs"/>
            </a:endParaRPr>
          </a:p>
        </p:txBody>
      </p:sp>
      <p:pic>
        <p:nvPicPr>
          <p:cNvPr id="47106" name="Picture 8"/>
          <p:cNvPicPr>
            <a:picLocks noChangeAspect="1" noChangeArrowheads="1"/>
          </p:cNvPicPr>
          <p:nvPr/>
        </p:nvPicPr>
        <p:blipFill>
          <a:blip r:embed="rId2"/>
          <a:srcRect/>
          <a:stretch>
            <a:fillRect/>
          </a:stretch>
        </p:blipFill>
        <p:spPr bwMode="auto">
          <a:xfrm>
            <a:off x="5969000" y="2933700"/>
            <a:ext cx="5935663" cy="346551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 name="Picture 2"/>
          <p:cNvPicPr>
            <a:picLocks noChangeAspect="1" noChangeArrowheads="1"/>
          </p:cNvPicPr>
          <p:nvPr/>
        </p:nvPicPr>
        <p:blipFill>
          <a:blip r:embed="rId3" cstate="print"/>
          <a:srcRect/>
          <a:stretch>
            <a:fillRect/>
          </a:stretch>
        </p:blipFill>
        <p:spPr bwMode="auto">
          <a:xfrm>
            <a:off x="429125" y="1265321"/>
            <a:ext cx="5539875" cy="36495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to="" calcmode="lin" valueType="num">
                                      <p:cBhvr>
                                        <p:cTn id="7" dur="1" fill="hold"/>
                                        <p:tgtEl>
                                          <p:spTgt spid="4"/>
                                        </p:tgtEl>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nodeType="clickEffect">
                                  <p:stCondLst>
                                    <p:cond delay="0"/>
                                  </p:stCondLst>
                                  <p:childTnLst>
                                    <p:set>
                                      <p:cBhvr>
                                        <p:cTn id="11" dur="1" fill="hold">
                                          <p:stCondLst>
                                            <p:cond delay="0"/>
                                          </p:stCondLst>
                                        </p:cTn>
                                        <p:tgtEl>
                                          <p:spTgt spid="47106"/>
                                        </p:tgtEl>
                                        <p:attrNameLst>
                                          <p:attrName>style.visibility</p:attrName>
                                        </p:attrNameLst>
                                      </p:cBhvr>
                                      <p:to>
                                        <p:strVal val="visible"/>
                                      </p:to>
                                    </p:set>
                                    <p:anim to="" calcmode="lin" valueType="num">
                                      <p:cBhvr>
                                        <p:cTn id="12" dur="1" fill="hold"/>
                                        <p:tgtEl>
                                          <p:spTgt spid="47106"/>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0" y="0"/>
            <a:ext cx="12191999" cy="977900"/>
          </a:xfrm>
          <a:prstGeom prst="rect">
            <a:avLst/>
          </a:prstGeom>
        </p:spPr>
        <p:txBody>
          <a:bodyPr/>
          <a:lstStyle/>
          <a:p>
            <a:pPr marL="0" marR="0" lvl="0" indent="0" algn="ctr" defTabSz="457200" rtl="0" eaLnBrk="1" fontAlgn="auto" latinLnBrk="0" hangingPunct="1">
              <a:lnSpc>
                <a:spcPct val="100000"/>
              </a:lnSpc>
              <a:spcBef>
                <a:spcPct val="0"/>
              </a:spcBef>
              <a:spcAft>
                <a:spcPts val="0"/>
              </a:spcAft>
              <a:buClrTx/>
              <a:buSzTx/>
              <a:buFontTx/>
              <a:buNone/>
              <a:defRPr/>
            </a:pPr>
            <a:r>
              <a:rPr lang="en-IN" sz="3600" b="1" dirty="0" smtClean="0">
                <a:solidFill>
                  <a:schemeClr val="tx1">
                    <a:lumMod val="95000"/>
                  </a:schemeClr>
                </a:solidFill>
                <a:latin typeface="+mj-lt"/>
                <a:ea typeface="+mj-ea"/>
                <a:cs typeface="+mj-cs"/>
              </a:rPr>
              <a:t>Simulation using 3D Gesture Sensor on breadboard</a:t>
            </a:r>
            <a:r>
              <a:rPr lang="en-IN" sz="4000" b="1" dirty="0" smtClean="0">
                <a:solidFill>
                  <a:schemeClr val="tx1">
                    <a:lumMod val="95000"/>
                  </a:schemeClr>
                </a:solidFill>
                <a:latin typeface="+mj-lt"/>
                <a:ea typeface="+mj-ea"/>
                <a:cs typeface="+mj-cs"/>
              </a:rPr>
              <a:t> </a:t>
            </a:r>
          </a:p>
          <a:p>
            <a:pPr marL="0" marR="0" lvl="0" indent="0" algn="ctr" defTabSz="457200" rtl="0" eaLnBrk="1" fontAlgn="auto" latinLnBrk="0" hangingPunct="1">
              <a:lnSpc>
                <a:spcPct val="100000"/>
              </a:lnSpc>
              <a:spcBef>
                <a:spcPct val="0"/>
              </a:spcBef>
              <a:spcAft>
                <a:spcPts val="0"/>
              </a:spcAft>
              <a:buClrTx/>
              <a:buSzTx/>
              <a:buFontTx/>
              <a:buNone/>
              <a:defRPr/>
            </a:pPr>
            <a:r>
              <a:rPr lang="en-IN" sz="2800" b="1" dirty="0" smtClean="0">
                <a:solidFill>
                  <a:schemeClr val="tx1">
                    <a:lumMod val="95000"/>
                  </a:schemeClr>
                </a:solidFill>
                <a:latin typeface="+mj-lt"/>
                <a:ea typeface="+mj-ea"/>
                <a:cs typeface="+mj-cs"/>
              </a:rPr>
              <a:t>(Phase-II) </a:t>
            </a:r>
            <a:r>
              <a:rPr kumimoji="0" lang="en-IN" sz="2800" b="1" i="0" u="none" strike="noStrike" kern="1200" cap="none" spc="0" normalizeH="0" baseline="0" noProof="0" dirty="0" smtClean="0">
                <a:ln>
                  <a:noFill/>
                </a:ln>
                <a:solidFill>
                  <a:schemeClr val="tx1">
                    <a:lumMod val="95000"/>
                  </a:schemeClr>
                </a:solidFill>
                <a:effectLst/>
                <a:uLnTx/>
                <a:uFillTx/>
                <a:latin typeface="+mj-lt"/>
                <a:ea typeface="+mj-ea"/>
                <a:cs typeface="+mj-cs"/>
              </a:rPr>
              <a:t> </a:t>
            </a:r>
            <a:endParaRPr kumimoji="0" lang="en-US" sz="2800" b="0" i="0" u="none" strike="noStrike" kern="1200" cap="none" spc="0" normalizeH="0" baseline="0" noProof="0" dirty="0">
              <a:ln>
                <a:noFill/>
              </a:ln>
              <a:solidFill>
                <a:schemeClr val="tx1">
                  <a:lumMod val="95000"/>
                </a:schemeClr>
              </a:solidFill>
              <a:effectLst/>
              <a:uLnTx/>
              <a:uFillTx/>
              <a:latin typeface="+mj-lt"/>
              <a:ea typeface="+mj-ea"/>
              <a:cs typeface="+mj-cs"/>
            </a:endParaRPr>
          </a:p>
        </p:txBody>
      </p:sp>
      <p:pic>
        <p:nvPicPr>
          <p:cNvPr id="48130" name="Picture 2" descr="WhatsApp Image 2020-04-06 at 7"/>
          <p:cNvPicPr>
            <a:picLocks noChangeAspect="1" noChangeArrowheads="1"/>
          </p:cNvPicPr>
          <p:nvPr/>
        </p:nvPicPr>
        <p:blipFill>
          <a:blip r:embed="rId2"/>
          <a:srcRect/>
          <a:stretch>
            <a:fillRect/>
          </a:stretch>
        </p:blipFill>
        <p:spPr bwMode="auto">
          <a:xfrm>
            <a:off x="88900" y="1270000"/>
            <a:ext cx="5999163" cy="35814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8131" name="Picture 3" descr="WhatsApp Image 2020-04-06 at 7"/>
          <p:cNvPicPr>
            <a:picLocks noChangeAspect="1" noChangeArrowheads="1"/>
          </p:cNvPicPr>
          <p:nvPr/>
        </p:nvPicPr>
        <p:blipFill>
          <a:blip r:embed="rId3"/>
          <a:srcRect/>
          <a:stretch>
            <a:fillRect/>
          </a:stretch>
        </p:blipFill>
        <p:spPr bwMode="auto">
          <a:xfrm>
            <a:off x="6108700" y="2844800"/>
            <a:ext cx="5983288" cy="35448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cxnSp>
        <p:nvCxnSpPr>
          <p:cNvPr id="5" name="Straight Arrow Connector 4"/>
          <p:cNvCxnSpPr/>
          <p:nvPr/>
        </p:nvCxnSpPr>
        <p:spPr>
          <a:xfrm rot="10800000">
            <a:off x="7607300" y="5346700"/>
            <a:ext cx="1181100" cy="127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737600" y="5194300"/>
            <a:ext cx="1690124" cy="369332"/>
          </a:xfrm>
          <a:prstGeom prst="rect">
            <a:avLst/>
          </a:prstGeom>
          <a:noFill/>
        </p:spPr>
        <p:txBody>
          <a:bodyPr wrap="square" rtlCol="0">
            <a:spAutoFit/>
          </a:bodyPr>
          <a:lstStyle/>
          <a:p>
            <a:r>
              <a:rPr lang="en-US" dirty="0" smtClean="0"/>
              <a:t>Sensing part</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48130"/>
                                        </p:tgtEl>
                                        <p:attrNameLst>
                                          <p:attrName>style.visibility</p:attrName>
                                        </p:attrNameLst>
                                      </p:cBhvr>
                                      <p:to>
                                        <p:strVal val="visible"/>
                                      </p:to>
                                    </p:set>
                                    <p:anim to="" calcmode="lin" valueType="num">
                                      <p:cBhvr>
                                        <p:cTn id="7" dur="1" fill="hold"/>
                                        <p:tgtEl>
                                          <p:spTgt spid="48130"/>
                                        </p:tgtEl>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nodeType="clickEffect">
                                  <p:stCondLst>
                                    <p:cond delay="0"/>
                                  </p:stCondLst>
                                  <p:childTnLst>
                                    <p:set>
                                      <p:cBhvr>
                                        <p:cTn id="11" dur="1" fill="hold">
                                          <p:stCondLst>
                                            <p:cond delay="0"/>
                                          </p:stCondLst>
                                        </p:cTn>
                                        <p:tgtEl>
                                          <p:spTgt spid="48131"/>
                                        </p:tgtEl>
                                        <p:attrNameLst>
                                          <p:attrName>style.visibility</p:attrName>
                                        </p:attrNameLst>
                                      </p:cBhvr>
                                      <p:to>
                                        <p:strVal val="visible"/>
                                      </p:to>
                                    </p:set>
                                    <p:anim to="" calcmode="lin" valueType="num">
                                      <p:cBhvr>
                                        <p:cTn id="12" dur="1" fill="hold"/>
                                        <p:tgtEl>
                                          <p:spTgt spid="48131"/>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5138" y="177800"/>
            <a:ext cx="11465169" cy="1003300"/>
          </a:xfrm>
          <a:effectLst>
            <a:glow rad="101600">
              <a:schemeClr val="accent1">
                <a:satMod val="175000"/>
                <a:alpha val="40000"/>
              </a:schemeClr>
            </a:glow>
          </a:effectLst>
        </p:spPr>
        <p:txBody>
          <a:bodyPr/>
          <a:lstStyle/>
          <a:p>
            <a:pPr algn="ctr"/>
            <a:r>
              <a:rPr lang="en-US" sz="3600" b="1" dirty="0" smtClean="0">
                <a:solidFill>
                  <a:schemeClr val="tx1">
                    <a:lumMod val="95000"/>
                  </a:schemeClr>
                </a:solidFill>
                <a:latin typeface="+mn-lt"/>
              </a:rPr>
              <a:t>Final Implementation </a:t>
            </a:r>
            <a:r>
              <a:rPr lang="en-US" sz="3600" b="1" dirty="0" smtClean="0">
                <a:latin typeface="+mn-lt"/>
              </a:rPr>
              <a:t/>
            </a:r>
            <a:br>
              <a:rPr lang="en-US" sz="3600" b="1" dirty="0" smtClean="0">
                <a:latin typeface="+mn-lt"/>
              </a:rPr>
            </a:br>
            <a:endParaRPr lang="en-US" sz="3600" b="1" dirty="0">
              <a:latin typeface="+mn-lt"/>
            </a:endParaRPr>
          </a:p>
        </p:txBody>
      </p:sp>
      <p:pic>
        <p:nvPicPr>
          <p:cNvPr id="9217" name="Picture 4"/>
          <p:cNvPicPr>
            <a:picLocks noChangeArrowheads="1"/>
          </p:cNvPicPr>
          <p:nvPr/>
        </p:nvPicPr>
        <p:blipFill>
          <a:blip r:embed="rId2"/>
          <a:srcRect/>
          <a:stretch>
            <a:fillRect/>
          </a:stretch>
        </p:blipFill>
        <p:spPr bwMode="auto">
          <a:xfrm>
            <a:off x="685800" y="736600"/>
            <a:ext cx="10985500" cy="5740400"/>
          </a:xfrm>
          <a:prstGeom prst="rect">
            <a:avLst/>
          </a:prstGeom>
          <a:ln>
            <a:noFill/>
          </a:ln>
          <a:effectLst>
            <a:outerShdw blurRad="152400" dist="317500" dir="5400000" sx="90000" sy="-19000" rotWithShape="0">
              <a:prstClr val="black">
                <a:alpha val="15000"/>
              </a:prstClr>
            </a:outerShdw>
          </a:effectLst>
        </p:spPr>
      </p:pic>
      <p:sp>
        <p:nvSpPr>
          <p:cNvPr id="9218" name="Rectangle 2"/>
          <p:cNvSpPr>
            <a:spLocks noChangeArrowheads="1"/>
          </p:cNvSpPr>
          <p:nvPr/>
        </p:nvSpPr>
        <p:spPr bwMode="auto">
          <a:xfrm>
            <a:off x="0" y="6172200"/>
            <a:ext cx="12192000" cy="369332"/>
          </a:xfrm>
          <a:prstGeom prst="rect">
            <a:avLst/>
          </a:prstGeom>
          <a:noFill/>
          <a:ln w="9525">
            <a:noFill/>
            <a:miter lim="800000"/>
          </a:ln>
          <a:effectLst/>
        </p:spPr>
        <p:txBody>
          <a:bodyPr vert="horz" wrap="square" lIns="91440" tIns="45720" rIns="91440" bIns="45720" numCol="1" anchor="ctr" anchorCtr="0" compatLnSpc="1">
            <a:spAutoFit/>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b="1" i="0" u="none" strike="noStrike" cap="none" normalizeH="0" baseline="0" dirty="0" smtClean="0">
                <a:ln>
                  <a:noFill/>
                </a:ln>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Fig.: Final implemented system in BE computer classroom of GIT</a:t>
            </a:r>
            <a:endParaRPr kumimoji="0" lang="en-US" b="0" i="0" u="none" strike="noStrike" cap="none" normalizeH="0" baseline="0" dirty="0" smtClean="0">
              <a:ln>
                <a:noFill/>
              </a:ln>
              <a:solidFill>
                <a:schemeClr val="tx2"/>
              </a:solidFill>
              <a:effectLst/>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9217"/>
                                        </p:tgtEl>
                                        <p:attrNameLst>
                                          <p:attrName>style.visibility</p:attrName>
                                        </p:attrNameLst>
                                      </p:cBhvr>
                                      <p:to>
                                        <p:strVal val="visible"/>
                                      </p:to>
                                    </p:set>
                                    <p:anim to="" calcmode="lin" valueType="num">
                                      <p:cBhvr>
                                        <p:cTn id="7" dur="1" fill="hold"/>
                                        <p:tgtEl>
                                          <p:spTgt spid="9217"/>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375138" y="127000"/>
            <a:ext cx="11465169" cy="406400"/>
          </a:xfrm>
          <a:prstGeom prst="rect">
            <a:avLst/>
          </a:prstGeom>
          <a:effectLst>
            <a:glow rad="101600">
              <a:schemeClr val="accent1">
                <a:satMod val="175000"/>
                <a:alpha val="40000"/>
              </a:schemeClr>
            </a:glow>
          </a:effectLst>
        </p:spPr>
        <p:txBody>
          <a:bodyPr/>
          <a:lstStyle/>
          <a:p>
            <a:pPr marL="0" marR="0" lvl="0" indent="0" algn="ctr" defTabSz="457200" rtl="0" eaLnBrk="1" fontAlgn="auto" latinLnBrk="0" hangingPunct="1">
              <a:lnSpc>
                <a:spcPct val="100000"/>
              </a:lnSpc>
              <a:spcBef>
                <a:spcPct val="0"/>
              </a:spcBef>
              <a:spcAft>
                <a:spcPts val="0"/>
              </a:spcAft>
              <a:buClrTx/>
              <a:buSzTx/>
              <a:buFontTx/>
              <a:buNone/>
              <a:defRPr/>
            </a:pPr>
            <a:r>
              <a:rPr kumimoji="0" lang="en-US" sz="3600" b="1" i="0" u="none" strike="noStrike" kern="1200" cap="none" spc="0" normalizeH="0" baseline="0" noProof="0" dirty="0" smtClean="0">
                <a:ln>
                  <a:noFill/>
                </a:ln>
                <a:solidFill>
                  <a:schemeClr val="tx2"/>
                </a:solidFill>
                <a:effectLst/>
                <a:uLnTx/>
                <a:uFillTx/>
                <a:latin typeface="+mn-lt"/>
                <a:ea typeface="+mj-ea"/>
                <a:cs typeface="+mj-cs"/>
              </a:rPr>
              <a:t>Financing</a:t>
            </a:r>
            <a:r>
              <a:rPr kumimoji="0" lang="en-US" sz="3600" b="1" i="0" u="none" strike="noStrike" kern="1200" cap="none" spc="0" normalizeH="0" noProof="0" dirty="0" smtClean="0">
                <a:ln>
                  <a:noFill/>
                </a:ln>
                <a:solidFill>
                  <a:schemeClr val="tx2"/>
                </a:solidFill>
                <a:effectLst/>
                <a:uLnTx/>
                <a:uFillTx/>
                <a:latin typeface="+mn-lt"/>
                <a:ea typeface="+mj-ea"/>
                <a:cs typeface="+mj-cs"/>
              </a:rPr>
              <a:t> Budget </a:t>
            </a:r>
            <a:r>
              <a:rPr kumimoji="0" lang="en-US" sz="3600" b="1" i="0" u="none" strike="noStrike" kern="1200" cap="none" spc="0" normalizeH="0" baseline="0" noProof="0" dirty="0" smtClean="0">
                <a:ln>
                  <a:noFill/>
                </a:ln>
                <a:solidFill>
                  <a:schemeClr val="tx2"/>
                </a:solidFill>
                <a:effectLst/>
                <a:uLnTx/>
                <a:uFillTx/>
                <a:latin typeface="+mn-lt"/>
                <a:ea typeface="+mj-ea"/>
                <a:cs typeface="+mj-cs"/>
              </a:rPr>
              <a:t> </a:t>
            </a:r>
            <a:br>
              <a:rPr kumimoji="0" lang="en-US" sz="3600" b="1" i="0" u="none" strike="noStrike" kern="1200" cap="none" spc="0" normalizeH="0" baseline="0" noProof="0" dirty="0" smtClean="0">
                <a:ln>
                  <a:noFill/>
                </a:ln>
                <a:solidFill>
                  <a:schemeClr val="tx2"/>
                </a:solidFill>
                <a:effectLst/>
                <a:uLnTx/>
                <a:uFillTx/>
                <a:latin typeface="+mn-lt"/>
                <a:ea typeface="+mj-ea"/>
                <a:cs typeface="+mj-cs"/>
              </a:rPr>
            </a:br>
            <a:endParaRPr kumimoji="0" lang="en-US" sz="3600" b="1" i="0" u="none" strike="noStrike" kern="1200" cap="none" spc="0" normalizeH="0" baseline="0" noProof="0" dirty="0">
              <a:ln>
                <a:noFill/>
              </a:ln>
              <a:solidFill>
                <a:schemeClr val="tx2"/>
              </a:solidFill>
              <a:effectLst/>
              <a:uLnTx/>
              <a:uFillTx/>
              <a:latin typeface="+mn-lt"/>
              <a:ea typeface="+mj-ea"/>
              <a:cs typeface="+mj-cs"/>
            </a:endParaRPr>
          </a:p>
        </p:txBody>
      </p:sp>
      <p:graphicFrame>
        <p:nvGraphicFramePr>
          <p:cNvPr id="4" name="Table 3"/>
          <p:cNvGraphicFramePr>
            <a:graphicFrameLocks noGrp="1"/>
          </p:cNvGraphicFramePr>
          <p:nvPr/>
        </p:nvGraphicFramePr>
        <p:xfrm>
          <a:off x="417512" y="942149"/>
          <a:ext cx="5210175" cy="5239512"/>
        </p:xfrm>
        <a:graphic>
          <a:graphicData uri="http://schemas.openxmlformats.org/drawingml/2006/table">
            <a:tbl>
              <a:tblPr/>
              <a:tblGrid>
                <a:gridCol w="457479"/>
                <a:gridCol w="2719457"/>
                <a:gridCol w="889542"/>
                <a:gridCol w="1143697"/>
              </a:tblGrid>
              <a:tr h="461010">
                <a:tc>
                  <a:txBody>
                    <a:bodyPr/>
                    <a:lstStyle/>
                    <a:p>
                      <a:pPr marL="0" marR="0" algn="ctr">
                        <a:lnSpc>
                          <a:spcPct val="115000"/>
                        </a:lnSpc>
                        <a:spcBef>
                          <a:spcPts val="0"/>
                        </a:spcBef>
                        <a:spcAft>
                          <a:spcPts val="1000"/>
                        </a:spcAft>
                      </a:pPr>
                      <a:r>
                        <a:rPr lang="en-US" sz="1400" b="1" dirty="0">
                          <a:solidFill>
                            <a:schemeClr val="tx1">
                              <a:lumMod val="95000"/>
                            </a:schemeClr>
                          </a:solidFill>
                          <a:latin typeface="Times New Roman" panose="02020603050405020304"/>
                          <a:ea typeface="Times New Roman" panose="02020603050405020304"/>
                          <a:cs typeface="Mangal"/>
                        </a:rPr>
                        <a:t>Sr. No.</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ctr">
                        <a:lnSpc>
                          <a:spcPct val="115000"/>
                        </a:lnSpc>
                        <a:spcBef>
                          <a:spcPts val="0"/>
                        </a:spcBef>
                        <a:spcAft>
                          <a:spcPts val="1000"/>
                        </a:spcAft>
                      </a:pPr>
                      <a:r>
                        <a:rPr lang="en-US" sz="1400" b="1">
                          <a:solidFill>
                            <a:schemeClr val="tx1">
                              <a:lumMod val="95000"/>
                            </a:schemeClr>
                          </a:solidFill>
                          <a:latin typeface="Times New Roman" panose="02020603050405020304"/>
                          <a:ea typeface="Times New Roman" panose="02020603050405020304"/>
                          <a:cs typeface="Mangal"/>
                        </a:rPr>
                        <a:t>Hardware Name</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ctr">
                        <a:lnSpc>
                          <a:spcPct val="115000"/>
                        </a:lnSpc>
                        <a:spcBef>
                          <a:spcPts val="0"/>
                        </a:spcBef>
                        <a:spcAft>
                          <a:spcPts val="1000"/>
                        </a:spcAft>
                      </a:pPr>
                      <a:r>
                        <a:rPr lang="en-US" sz="1400" b="1">
                          <a:solidFill>
                            <a:schemeClr val="tx1">
                              <a:lumMod val="95000"/>
                            </a:schemeClr>
                          </a:solidFill>
                          <a:latin typeface="Times New Roman" panose="02020603050405020304"/>
                          <a:ea typeface="Times New Roman" panose="02020603050405020304"/>
                          <a:cs typeface="Mangal"/>
                        </a:rPr>
                        <a:t>Quantity</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ctr">
                        <a:lnSpc>
                          <a:spcPct val="115000"/>
                        </a:lnSpc>
                        <a:spcBef>
                          <a:spcPts val="0"/>
                        </a:spcBef>
                        <a:spcAft>
                          <a:spcPts val="1000"/>
                        </a:spcAft>
                      </a:pPr>
                      <a:r>
                        <a:rPr lang="en-US" sz="1400" b="1" dirty="0">
                          <a:solidFill>
                            <a:schemeClr val="tx1">
                              <a:lumMod val="95000"/>
                            </a:schemeClr>
                          </a:solidFill>
                          <a:latin typeface="Times New Roman" panose="02020603050405020304"/>
                          <a:ea typeface="Times New Roman" panose="02020603050405020304"/>
                          <a:cs typeface="Mangal"/>
                        </a:rPr>
                        <a:t>Cost</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r>
              <a:tr h="179070">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1. </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Rod </a:t>
                      </a:r>
                      <a:r>
                        <a:rPr lang="en-US" sz="1400" dirty="0" err="1">
                          <a:solidFill>
                            <a:schemeClr val="tx1">
                              <a:lumMod val="95000"/>
                            </a:schemeClr>
                          </a:solidFill>
                          <a:latin typeface="Times New Roman" panose="02020603050405020304"/>
                          <a:ea typeface="Times New Roman" panose="02020603050405020304"/>
                          <a:cs typeface="Mangal"/>
                        </a:rPr>
                        <a:t>dia</a:t>
                      </a:r>
                      <a:r>
                        <a:rPr lang="en-US" sz="1400" dirty="0">
                          <a:solidFill>
                            <a:schemeClr val="tx1">
                              <a:lumMod val="95000"/>
                            </a:schemeClr>
                          </a:solidFill>
                          <a:latin typeface="Times New Roman" panose="02020603050405020304"/>
                          <a:ea typeface="Times New Roman" panose="02020603050405020304"/>
                          <a:cs typeface="Mangal"/>
                        </a:rPr>
                        <a:t>(16*1250mm)</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2</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Rs.1223.66</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179070">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2. </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Uno R3 CH340G  ATMega328p Development Board </a:t>
                      </a:r>
                      <a:r>
                        <a:rPr lang="en-US" sz="1400" dirty="0" err="1">
                          <a:solidFill>
                            <a:schemeClr val="tx1">
                              <a:lumMod val="95000"/>
                            </a:schemeClr>
                          </a:solidFill>
                          <a:latin typeface="Times New Roman" panose="02020603050405020304"/>
                          <a:ea typeface="Times New Roman" panose="02020603050405020304"/>
                          <a:cs typeface="Mangal"/>
                        </a:rPr>
                        <a:t>Compatiable</a:t>
                      </a:r>
                      <a:r>
                        <a:rPr lang="en-US" sz="1400" dirty="0">
                          <a:solidFill>
                            <a:schemeClr val="tx1">
                              <a:lumMod val="95000"/>
                            </a:schemeClr>
                          </a:solidFill>
                          <a:latin typeface="Times New Roman" panose="02020603050405020304"/>
                          <a:ea typeface="Times New Roman" panose="02020603050405020304"/>
                          <a:cs typeface="Mangal"/>
                        </a:rPr>
                        <a:t> with Arduino </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Rs. 299.00</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179070">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3. </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Linear Bearings </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4</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Rs. 517.54</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179070">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4. </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Rectangular Gearbox Motor-150RPM</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Rs. 1281.00</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179070">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5. </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Orange MG555 12V 60RPM square Gearbox Motor for DIY project </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Rs. 1199.00</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314325">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6. </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Orange MG555 12V 60RPM square Gearbox Motor for a DIY project</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1</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Rs. 1199.00</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314325">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7.</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Stationary base structure</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1</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Rs.1600.00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314325">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8.</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Moving frame with motor mountings &amp; duster mounting</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Rs.1800.00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bl>
          </a:graphicData>
        </a:graphic>
      </p:graphicFrame>
      <p:graphicFrame>
        <p:nvGraphicFramePr>
          <p:cNvPr id="5" name="Table 4"/>
          <p:cNvGraphicFramePr>
            <a:graphicFrameLocks noGrp="1"/>
          </p:cNvGraphicFramePr>
          <p:nvPr/>
        </p:nvGraphicFramePr>
        <p:xfrm>
          <a:off x="5700712" y="1511299"/>
          <a:ext cx="5576888" cy="4546601"/>
        </p:xfrm>
        <a:graphic>
          <a:graphicData uri="http://schemas.openxmlformats.org/drawingml/2006/table">
            <a:tbl>
              <a:tblPr/>
              <a:tblGrid>
                <a:gridCol w="489678"/>
                <a:gridCol w="2910863"/>
                <a:gridCol w="952152"/>
                <a:gridCol w="1224195"/>
              </a:tblGrid>
              <a:tr h="378373">
                <a:tc>
                  <a:txBody>
                    <a:bodyPr/>
                    <a:lstStyle/>
                    <a:p>
                      <a:pPr marL="0" marR="0">
                        <a:lnSpc>
                          <a:spcPct val="115000"/>
                        </a:lnSpc>
                        <a:spcBef>
                          <a:spcPts val="0"/>
                        </a:spcBef>
                        <a:spcAft>
                          <a:spcPts val="1000"/>
                        </a:spcAft>
                      </a:pPr>
                      <a:r>
                        <a:rPr lang="en-US" sz="1400" dirty="0" smtClean="0">
                          <a:solidFill>
                            <a:schemeClr val="tx1">
                              <a:lumMod val="95000"/>
                            </a:schemeClr>
                          </a:solidFill>
                          <a:latin typeface="Times New Roman" panose="02020603050405020304"/>
                          <a:ea typeface="Times New Roman" panose="02020603050405020304"/>
                          <a:cs typeface="Mangal"/>
                        </a:rPr>
                        <a:t> 9</a:t>
                      </a:r>
                      <a:r>
                        <a:rPr lang="en-US" sz="1400" dirty="0">
                          <a:solidFill>
                            <a:schemeClr val="tx1">
                              <a:lumMod val="95000"/>
                            </a:schemeClr>
                          </a:solidFill>
                          <a:latin typeface="Times New Roman" panose="02020603050405020304"/>
                          <a:ea typeface="Times New Roman" panose="02020603050405020304"/>
                          <a:cs typeface="Mangal"/>
                        </a:rPr>
                        <a:t>.</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3” Toggle Clamp</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1</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Rs.495.00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664498">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10.</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PU coated wheels(5cm Dia x 2cm thick)</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4*135</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Rs.540.00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378373">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11.</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Rack &amp; pinion(120cm long)</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1</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Rs.950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378373">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12.</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Duster</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1</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Rs.50.00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664498">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13.</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8 Road/Channel Relay Module(with light coupling)12V</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1</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Rs.576.00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664498">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14.</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OMRON 3D Printer Limit Switch ENDSTOP SS-5GL</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4</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Rs.276.00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664498">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15.</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NHP 12V 10A 120W Switch Mode Power Supply(SMPS) </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1</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Rs.1299.00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376745">
                <a:tc>
                  <a:txBody>
                    <a:bodyPr/>
                    <a:lstStyle/>
                    <a:p>
                      <a:pPr marL="0" marR="0">
                        <a:lnSpc>
                          <a:spcPct val="115000"/>
                        </a:lnSpc>
                        <a:spcBef>
                          <a:spcPts val="0"/>
                        </a:spcBef>
                        <a:spcAft>
                          <a:spcPts val="1000"/>
                        </a:spcAft>
                      </a:pPr>
                      <a:r>
                        <a:rPr lang="en-US" sz="1400">
                          <a:solidFill>
                            <a:schemeClr val="tx1">
                              <a:lumMod val="95000"/>
                            </a:schemeClr>
                          </a:solidFill>
                          <a:latin typeface="Times New Roman" panose="02020603050405020304"/>
                          <a:ea typeface="Times New Roman" panose="02020603050405020304"/>
                          <a:cs typeface="Mangal"/>
                        </a:rPr>
                        <a:t>16.</a:t>
                      </a:r>
                      <a:endParaRPr lang="en-US" sz="140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3D gesture sensor                </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1</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a:solidFill>
                            <a:schemeClr val="tx1">
                              <a:lumMod val="95000"/>
                            </a:schemeClr>
                          </a:solidFill>
                          <a:latin typeface="Times New Roman" panose="02020603050405020304"/>
                          <a:ea typeface="Times New Roman" panose="02020603050405020304"/>
                          <a:cs typeface="Mangal"/>
                        </a:rPr>
                        <a:t>Rs.1521.00</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376745">
                <a:tc>
                  <a:txBody>
                    <a:bodyPr/>
                    <a:lstStyle/>
                    <a:p>
                      <a:pPr marL="0" marR="0">
                        <a:lnSpc>
                          <a:spcPct val="115000"/>
                        </a:lnSpc>
                        <a:spcBef>
                          <a:spcPts val="0"/>
                        </a:spcBef>
                        <a:spcAft>
                          <a:spcPts val="1000"/>
                        </a:spcAft>
                      </a:pPr>
                      <a:endParaRPr lang="en-US" sz="1400" dirty="0">
                        <a:solidFill>
                          <a:schemeClr val="tx1">
                            <a:lumMod val="95000"/>
                          </a:schemeClr>
                        </a:solidFill>
                        <a:latin typeface="Times New Roman" panose="020206030504050203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ctr">
                        <a:lnSpc>
                          <a:spcPct val="115000"/>
                        </a:lnSpc>
                        <a:spcBef>
                          <a:spcPts val="0"/>
                        </a:spcBef>
                        <a:spcAft>
                          <a:spcPts val="1000"/>
                        </a:spcAft>
                      </a:pPr>
                      <a:r>
                        <a:rPr lang="en-US" sz="1400" dirty="0" smtClean="0">
                          <a:solidFill>
                            <a:schemeClr val="tx1">
                              <a:lumMod val="95000"/>
                            </a:schemeClr>
                          </a:solidFill>
                          <a:latin typeface="Times New Roman" panose="02020603050405020304"/>
                          <a:ea typeface="Times New Roman" panose="02020603050405020304"/>
                          <a:cs typeface="Mangal"/>
                        </a:rPr>
                        <a:t>Total</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1000"/>
                        </a:spcAft>
                      </a:pPr>
                      <a:endParaRPr lang="en-US" sz="1400" dirty="0">
                        <a:solidFill>
                          <a:schemeClr val="tx1">
                            <a:lumMod val="95000"/>
                          </a:schemeClr>
                        </a:solidFill>
                        <a:latin typeface="Times New Roman" panose="020206030504050203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nSpc>
                          <a:spcPct val="115000"/>
                        </a:lnSpc>
                        <a:spcBef>
                          <a:spcPts val="0"/>
                        </a:spcBef>
                        <a:spcAft>
                          <a:spcPts val="1000"/>
                        </a:spcAft>
                      </a:pPr>
                      <a:r>
                        <a:rPr lang="en-US" sz="1400" dirty="0" smtClean="0">
                          <a:solidFill>
                            <a:schemeClr val="tx1">
                              <a:lumMod val="95000"/>
                            </a:schemeClr>
                          </a:solidFill>
                          <a:latin typeface="Times New Roman" panose="02020603050405020304"/>
                          <a:ea typeface="Times New Roman" panose="02020603050405020304"/>
                          <a:cs typeface="Mangal"/>
                        </a:rPr>
                        <a:t>Rs. 14,826.2/- </a:t>
                      </a:r>
                      <a:endParaRPr lang="en-US" sz="1400" dirty="0">
                        <a:solidFill>
                          <a:schemeClr val="tx1">
                            <a:lumMod val="95000"/>
                          </a:schemeClr>
                        </a:solidFill>
                        <a:latin typeface="Calibri" panose="020F0502020204030204"/>
                        <a:ea typeface="Times New Roman" panose="02020603050405020304"/>
                        <a:cs typeface="Mangal"/>
                      </a:endParaRP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375138" y="0"/>
            <a:ext cx="11465169" cy="596900"/>
          </a:xfrm>
          <a:prstGeom prst="rect">
            <a:avLst/>
          </a:prstGeom>
          <a:effectLst>
            <a:glow rad="101600">
              <a:schemeClr val="accent1">
                <a:satMod val="175000"/>
                <a:alpha val="40000"/>
              </a:schemeClr>
            </a:glow>
          </a:effectLst>
        </p:spPr>
        <p:txBody>
          <a:bodyPr/>
          <a:lstStyle/>
          <a:p>
            <a:pPr marL="0" marR="0" lvl="0" indent="0" algn="ctr" defTabSz="457200" rtl="0" eaLnBrk="1" fontAlgn="auto" latinLnBrk="0" hangingPunct="1">
              <a:lnSpc>
                <a:spcPct val="100000"/>
              </a:lnSpc>
              <a:spcBef>
                <a:spcPct val="0"/>
              </a:spcBef>
              <a:spcAft>
                <a:spcPts val="0"/>
              </a:spcAft>
              <a:buClrTx/>
              <a:buSzTx/>
              <a:buFontTx/>
              <a:buNone/>
              <a:defRPr/>
            </a:pPr>
            <a:r>
              <a:rPr lang="en-US" sz="3600" b="1" dirty="0" smtClean="0">
                <a:solidFill>
                  <a:schemeClr val="tx1">
                    <a:lumMod val="95000"/>
                  </a:schemeClr>
                </a:solidFill>
                <a:ea typeface="+mj-ea"/>
                <a:cs typeface="+mj-cs"/>
              </a:rPr>
              <a:t>Comparison with Current market</a:t>
            </a:r>
            <a:r>
              <a:rPr kumimoji="0" lang="en-US" sz="3600" b="1" i="0" u="none" strike="noStrike" kern="1200" cap="none" spc="0" normalizeH="0" noProof="0" dirty="0" smtClean="0">
                <a:ln>
                  <a:noFill/>
                </a:ln>
                <a:solidFill>
                  <a:schemeClr val="tx1">
                    <a:lumMod val="95000"/>
                  </a:schemeClr>
                </a:solidFill>
                <a:effectLst/>
                <a:uLnTx/>
                <a:uFillTx/>
                <a:latin typeface="+mn-lt"/>
                <a:ea typeface="+mj-ea"/>
                <a:cs typeface="+mj-cs"/>
              </a:rPr>
              <a:t> </a:t>
            </a:r>
            <a:r>
              <a:rPr kumimoji="0" lang="en-US" sz="3600" b="1" i="0" u="none" strike="noStrike" kern="1200" cap="none" spc="0" normalizeH="0" baseline="0" noProof="0" dirty="0" smtClean="0">
                <a:ln>
                  <a:noFill/>
                </a:ln>
                <a:solidFill>
                  <a:schemeClr val="tx1">
                    <a:lumMod val="95000"/>
                  </a:schemeClr>
                </a:solidFill>
                <a:effectLst/>
                <a:uLnTx/>
                <a:uFillTx/>
                <a:latin typeface="+mn-lt"/>
                <a:ea typeface="+mj-ea"/>
                <a:cs typeface="+mj-cs"/>
              </a:rPr>
              <a:t> </a:t>
            </a:r>
            <a:r>
              <a:rPr kumimoji="0" lang="en-US" sz="3600" b="1" i="0" u="none" strike="noStrike" kern="1200" cap="none" spc="0" normalizeH="0" baseline="0" noProof="0" dirty="0" smtClean="0">
                <a:ln>
                  <a:noFill/>
                </a:ln>
                <a:solidFill>
                  <a:schemeClr val="tx2"/>
                </a:solidFill>
                <a:effectLst/>
                <a:uLnTx/>
                <a:uFillTx/>
                <a:latin typeface="+mn-lt"/>
                <a:ea typeface="+mj-ea"/>
                <a:cs typeface="+mj-cs"/>
              </a:rPr>
              <a:t/>
            </a:r>
            <a:br>
              <a:rPr kumimoji="0" lang="en-US" sz="3600" b="1" i="0" u="none" strike="noStrike" kern="1200" cap="none" spc="0" normalizeH="0" baseline="0" noProof="0" dirty="0" smtClean="0">
                <a:ln>
                  <a:noFill/>
                </a:ln>
                <a:solidFill>
                  <a:schemeClr val="tx2"/>
                </a:solidFill>
                <a:effectLst/>
                <a:uLnTx/>
                <a:uFillTx/>
                <a:latin typeface="+mn-lt"/>
                <a:ea typeface="+mj-ea"/>
                <a:cs typeface="+mj-cs"/>
              </a:rPr>
            </a:br>
            <a:endParaRPr kumimoji="0" lang="en-US" sz="3600" b="1" i="0" u="none" strike="noStrike" kern="1200" cap="none" spc="0" normalizeH="0" baseline="0" noProof="0" dirty="0">
              <a:ln>
                <a:noFill/>
              </a:ln>
              <a:solidFill>
                <a:schemeClr val="tx2"/>
              </a:solidFill>
              <a:effectLst/>
              <a:uLnTx/>
              <a:uFillTx/>
              <a:latin typeface="+mn-lt"/>
              <a:ea typeface="+mj-ea"/>
              <a:cs typeface="+mj-cs"/>
            </a:endParaRPr>
          </a:p>
        </p:txBody>
      </p:sp>
      <p:graphicFrame>
        <p:nvGraphicFramePr>
          <p:cNvPr id="3" name="Table 2"/>
          <p:cNvGraphicFramePr>
            <a:graphicFrameLocks noGrp="1"/>
          </p:cNvGraphicFramePr>
          <p:nvPr/>
        </p:nvGraphicFramePr>
        <p:xfrm>
          <a:off x="3124200" y="660401"/>
          <a:ext cx="6299200" cy="5796533"/>
        </p:xfrm>
        <a:graphic>
          <a:graphicData uri="http://schemas.openxmlformats.org/drawingml/2006/table">
            <a:tbl>
              <a:tblPr/>
              <a:tblGrid>
                <a:gridCol w="488416"/>
                <a:gridCol w="1154853"/>
                <a:gridCol w="2191027"/>
                <a:gridCol w="2464904"/>
              </a:tblGrid>
              <a:tr h="595544">
                <a:tc>
                  <a:txBody>
                    <a:bodyPr/>
                    <a:lstStyle/>
                    <a:p>
                      <a:pPr marL="0" marR="0" algn="just">
                        <a:lnSpc>
                          <a:spcPct val="115000"/>
                        </a:lnSpc>
                        <a:spcBef>
                          <a:spcPts val="0"/>
                        </a:spcBef>
                        <a:spcAft>
                          <a:spcPts val="0"/>
                        </a:spcAft>
                      </a:pPr>
                      <a:r>
                        <a:rPr lang="en-IN" sz="1300" b="1" kern="1200" dirty="0">
                          <a:solidFill>
                            <a:schemeClr val="tx1"/>
                          </a:solidFill>
                          <a:latin typeface="Times New Roman" panose="02020603050405020304"/>
                          <a:ea typeface="Times New Roman" panose="02020603050405020304"/>
                          <a:cs typeface="Mangal"/>
                        </a:rPr>
                        <a:t>Sr. No. </a:t>
                      </a:r>
                      <a:endParaRPr lang="en-US" sz="1300" b="1" dirty="0">
                        <a:solidFill>
                          <a:schemeClr val="tx1"/>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ctr">
                        <a:lnSpc>
                          <a:spcPct val="115000"/>
                        </a:lnSpc>
                        <a:spcBef>
                          <a:spcPts val="0"/>
                        </a:spcBef>
                        <a:spcAft>
                          <a:spcPts val="0"/>
                        </a:spcAft>
                      </a:pPr>
                      <a:r>
                        <a:rPr lang="en-IN" sz="1300" b="1" kern="1200">
                          <a:solidFill>
                            <a:schemeClr val="tx1"/>
                          </a:solidFill>
                          <a:latin typeface="Times New Roman" panose="02020603050405020304"/>
                          <a:ea typeface="Times New Roman" panose="02020603050405020304"/>
                          <a:cs typeface="Mangal"/>
                        </a:rPr>
                        <a:t>Parameter </a:t>
                      </a:r>
                      <a:endParaRPr lang="en-US" sz="1300" b="1">
                        <a:solidFill>
                          <a:schemeClr val="tx1"/>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nSpc>
                          <a:spcPct val="115000"/>
                        </a:lnSpc>
                        <a:spcBef>
                          <a:spcPts val="0"/>
                        </a:spcBef>
                        <a:spcAft>
                          <a:spcPts val="0"/>
                        </a:spcAft>
                      </a:pPr>
                      <a:r>
                        <a:rPr lang="en-IN" sz="1300" b="1" kern="1200">
                          <a:solidFill>
                            <a:schemeClr val="tx1"/>
                          </a:solidFill>
                          <a:latin typeface="Times New Roman" panose="02020603050405020304"/>
                          <a:ea typeface="Times New Roman" panose="02020603050405020304"/>
                          <a:cs typeface="Mangal"/>
                        </a:rPr>
                        <a:t>NevonProject (Online Project Buying Side) </a:t>
                      </a:r>
                      <a:endParaRPr lang="en-US" sz="1300" b="1">
                        <a:solidFill>
                          <a:schemeClr val="tx1"/>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just">
                        <a:lnSpc>
                          <a:spcPct val="115000"/>
                        </a:lnSpc>
                        <a:spcBef>
                          <a:spcPts val="0"/>
                        </a:spcBef>
                        <a:spcAft>
                          <a:spcPts val="0"/>
                        </a:spcAft>
                      </a:pPr>
                      <a:r>
                        <a:rPr lang="en-IN" sz="1300" b="1" kern="1200" dirty="0">
                          <a:solidFill>
                            <a:schemeClr val="tx1"/>
                          </a:solidFill>
                          <a:latin typeface="Times New Roman" panose="02020603050405020304"/>
                          <a:ea typeface="Times New Roman" panose="02020603050405020304"/>
                          <a:cs typeface="Mangal"/>
                        </a:rPr>
                        <a:t>Our Project Implementation </a:t>
                      </a:r>
                      <a:endParaRPr lang="en-US" sz="1300" b="1" dirty="0">
                        <a:solidFill>
                          <a:schemeClr val="tx1"/>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r>
              <a:tr h="650961">
                <a:tc>
                  <a:txBody>
                    <a:bodyPr/>
                    <a:lstStyle/>
                    <a:p>
                      <a:pPr marL="0" marR="0" algn="just">
                        <a:lnSpc>
                          <a:spcPct val="115000"/>
                        </a:lnSpc>
                        <a:spcBef>
                          <a:spcPts val="0"/>
                        </a:spcBef>
                        <a:spcAft>
                          <a:spcPts val="0"/>
                        </a:spcAft>
                      </a:pPr>
                      <a:r>
                        <a:rPr lang="en-IN" sz="1200" b="1" kern="1200">
                          <a:solidFill>
                            <a:schemeClr val="tx1">
                              <a:lumMod val="95000"/>
                            </a:schemeClr>
                          </a:solidFill>
                          <a:latin typeface="Times New Roman" panose="02020603050405020304"/>
                          <a:ea typeface="Times New Roman" panose="02020603050405020304"/>
                          <a:cs typeface="Mangal"/>
                        </a:rPr>
                        <a:t>1.</a:t>
                      </a:r>
                      <a:r>
                        <a:rPr lang="en-IN" sz="1200" kern="1200">
                          <a:solidFill>
                            <a:schemeClr val="tx1">
                              <a:lumMod val="95000"/>
                            </a:schemeClr>
                          </a:solidFill>
                          <a:latin typeface="Times New Roman" panose="02020603050405020304"/>
                          <a:ea typeface="Times New Roman" panose="02020603050405020304"/>
                          <a:cs typeface="Mangal"/>
                        </a:rPr>
                        <a:t> </a:t>
                      </a:r>
                      <a:endParaRPr lang="en-US" sz="110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just">
                        <a:lnSpc>
                          <a:spcPct val="115000"/>
                        </a:lnSpc>
                        <a:spcBef>
                          <a:spcPts val="0"/>
                        </a:spcBef>
                        <a:spcAft>
                          <a:spcPts val="0"/>
                        </a:spcAft>
                      </a:pPr>
                      <a:r>
                        <a:rPr lang="en-IN" sz="1200" b="1" kern="1200" dirty="0">
                          <a:solidFill>
                            <a:schemeClr val="tx1">
                              <a:lumMod val="95000"/>
                            </a:schemeClr>
                          </a:solidFill>
                          <a:latin typeface="Times New Roman" panose="02020603050405020304"/>
                          <a:ea typeface="Times New Roman" panose="02020603050405020304"/>
                          <a:cs typeface="Mangal"/>
                        </a:rPr>
                        <a:t>Size</a:t>
                      </a:r>
                      <a:r>
                        <a:rPr lang="en-IN" sz="1200" kern="1200" dirty="0">
                          <a:solidFill>
                            <a:schemeClr val="tx1">
                              <a:lumMod val="95000"/>
                            </a:schemeClr>
                          </a:solidFill>
                          <a:latin typeface="Times New Roman" panose="02020603050405020304"/>
                          <a:ea typeface="Times New Roman" panose="02020603050405020304"/>
                          <a:cs typeface="Mangal"/>
                        </a:rPr>
                        <a:t> </a:t>
                      </a:r>
                      <a:endParaRPr lang="en-US" sz="1100" dirty="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just">
                        <a:lnSpc>
                          <a:spcPct val="115000"/>
                        </a:lnSpc>
                        <a:spcBef>
                          <a:spcPts val="0"/>
                        </a:spcBef>
                        <a:spcAft>
                          <a:spcPts val="0"/>
                        </a:spcAft>
                      </a:pPr>
                      <a:r>
                        <a:rPr lang="en-IN" sz="1200" b="1" kern="1200">
                          <a:solidFill>
                            <a:schemeClr val="tx1">
                              <a:lumMod val="95000"/>
                            </a:schemeClr>
                          </a:solidFill>
                          <a:latin typeface="Times New Roman" panose="02020603050405020304"/>
                          <a:ea typeface="Times New Roman" panose="02020603050405020304"/>
                          <a:cs typeface="Mangal"/>
                        </a:rPr>
                        <a:t>3x3(feet)</a:t>
                      </a:r>
                      <a:r>
                        <a:rPr lang="en-IN" sz="1200" kern="1200">
                          <a:solidFill>
                            <a:schemeClr val="tx1">
                              <a:lumMod val="95000"/>
                            </a:schemeClr>
                          </a:solidFill>
                          <a:latin typeface="Times New Roman" panose="02020603050405020304"/>
                          <a:ea typeface="Times New Roman" panose="02020603050405020304"/>
                          <a:cs typeface="Mangal"/>
                        </a:rPr>
                        <a:t> </a:t>
                      </a:r>
                      <a:endParaRPr lang="en-US" sz="110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just">
                        <a:lnSpc>
                          <a:spcPct val="115000"/>
                        </a:lnSpc>
                        <a:spcBef>
                          <a:spcPts val="0"/>
                        </a:spcBef>
                        <a:spcAft>
                          <a:spcPts val="0"/>
                        </a:spcAft>
                      </a:pPr>
                      <a:r>
                        <a:rPr lang="en-IN" sz="1200" b="1" kern="1200" dirty="0">
                          <a:solidFill>
                            <a:schemeClr val="tx1">
                              <a:lumMod val="95000"/>
                            </a:schemeClr>
                          </a:solidFill>
                          <a:latin typeface="Times New Roman" panose="02020603050405020304"/>
                          <a:ea typeface="Times New Roman" panose="02020603050405020304"/>
                          <a:cs typeface="Mangal"/>
                        </a:rPr>
                        <a:t>3x3(feet)</a:t>
                      </a:r>
                      <a:r>
                        <a:rPr lang="en-IN" sz="1200" kern="1200" dirty="0">
                          <a:solidFill>
                            <a:schemeClr val="tx1">
                              <a:lumMod val="95000"/>
                            </a:schemeClr>
                          </a:solidFill>
                          <a:latin typeface="Times New Roman" panose="02020603050405020304"/>
                          <a:ea typeface="Times New Roman" panose="02020603050405020304"/>
                          <a:cs typeface="Mangal"/>
                        </a:rPr>
                        <a:t> </a:t>
                      </a:r>
                      <a:endParaRPr lang="en-US" sz="1100" dirty="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650961">
                <a:tc>
                  <a:txBody>
                    <a:bodyPr/>
                    <a:lstStyle/>
                    <a:p>
                      <a:pPr marL="0" marR="0" algn="just">
                        <a:lnSpc>
                          <a:spcPct val="115000"/>
                        </a:lnSpc>
                        <a:spcBef>
                          <a:spcPts val="0"/>
                        </a:spcBef>
                        <a:spcAft>
                          <a:spcPts val="0"/>
                        </a:spcAft>
                      </a:pPr>
                      <a:r>
                        <a:rPr lang="en-US" sz="1200" b="1" kern="1200">
                          <a:solidFill>
                            <a:schemeClr val="tx1">
                              <a:lumMod val="95000"/>
                            </a:schemeClr>
                          </a:solidFill>
                          <a:latin typeface="Times New Roman" panose="02020603050405020304"/>
                          <a:ea typeface="Times New Roman" panose="02020603050405020304"/>
                          <a:cs typeface="Mangal"/>
                        </a:rPr>
                        <a:t>2. </a:t>
                      </a:r>
                      <a:endParaRPr lang="en-US" sz="110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just">
                        <a:lnSpc>
                          <a:spcPct val="115000"/>
                        </a:lnSpc>
                        <a:spcBef>
                          <a:spcPts val="0"/>
                        </a:spcBef>
                        <a:spcAft>
                          <a:spcPts val="0"/>
                        </a:spcAft>
                      </a:pPr>
                      <a:r>
                        <a:rPr lang="en-IN" sz="1200" b="1" kern="1200" dirty="0">
                          <a:solidFill>
                            <a:schemeClr val="tx1">
                              <a:lumMod val="95000"/>
                            </a:schemeClr>
                          </a:solidFill>
                          <a:latin typeface="Times New Roman" panose="02020603050405020304"/>
                          <a:ea typeface="Times New Roman" panose="02020603050405020304"/>
                          <a:cs typeface="Mangal"/>
                        </a:rPr>
                        <a:t>Size expansion</a:t>
                      </a:r>
                      <a:r>
                        <a:rPr lang="en-IN" sz="1200" kern="1200" dirty="0">
                          <a:solidFill>
                            <a:schemeClr val="tx1">
                              <a:lumMod val="95000"/>
                            </a:schemeClr>
                          </a:solidFill>
                          <a:latin typeface="Times New Roman" panose="02020603050405020304"/>
                          <a:ea typeface="Times New Roman" panose="02020603050405020304"/>
                          <a:cs typeface="Mangal"/>
                        </a:rPr>
                        <a:t> </a:t>
                      </a:r>
                      <a:endParaRPr lang="en-US" sz="1100" dirty="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0"/>
                        </a:spcAft>
                      </a:pPr>
                      <a:endParaRPr lang="en-US" sz="1200" dirty="0">
                        <a:solidFill>
                          <a:schemeClr val="tx2"/>
                        </a:solidFill>
                        <a:latin typeface="Times New Roman" panose="020206030504050203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0"/>
                        </a:spcAft>
                      </a:pPr>
                      <a:endParaRPr lang="en-US" sz="1200">
                        <a:solidFill>
                          <a:schemeClr val="tx2"/>
                        </a:solidFill>
                        <a:latin typeface="Times New Roman" panose="020206030504050203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2433233">
                <a:tc>
                  <a:txBody>
                    <a:bodyPr/>
                    <a:lstStyle/>
                    <a:p>
                      <a:pPr marL="0" marR="0" algn="just">
                        <a:lnSpc>
                          <a:spcPct val="115000"/>
                        </a:lnSpc>
                        <a:spcBef>
                          <a:spcPts val="0"/>
                        </a:spcBef>
                        <a:spcAft>
                          <a:spcPts val="0"/>
                        </a:spcAft>
                      </a:pPr>
                      <a:r>
                        <a:rPr lang="en-IN" sz="1200" b="1" kern="1200">
                          <a:solidFill>
                            <a:schemeClr val="tx1">
                              <a:lumMod val="95000"/>
                            </a:schemeClr>
                          </a:solidFill>
                          <a:latin typeface="Times New Roman" panose="02020603050405020304"/>
                          <a:ea typeface="Times New Roman" panose="02020603050405020304"/>
                          <a:cs typeface="Mangal"/>
                        </a:rPr>
                        <a:t>3.</a:t>
                      </a:r>
                      <a:r>
                        <a:rPr lang="en-IN" sz="1200" kern="1200">
                          <a:solidFill>
                            <a:schemeClr val="tx1">
                              <a:lumMod val="95000"/>
                            </a:schemeClr>
                          </a:solidFill>
                          <a:latin typeface="Times New Roman" panose="02020603050405020304"/>
                          <a:ea typeface="Times New Roman" panose="02020603050405020304"/>
                          <a:cs typeface="Mangal"/>
                        </a:rPr>
                        <a:t> </a:t>
                      </a:r>
                      <a:endParaRPr lang="en-US" sz="110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just">
                        <a:lnSpc>
                          <a:spcPct val="115000"/>
                        </a:lnSpc>
                        <a:spcBef>
                          <a:spcPts val="0"/>
                        </a:spcBef>
                        <a:spcAft>
                          <a:spcPts val="0"/>
                        </a:spcAft>
                      </a:pPr>
                      <a:r>
                        <a:rPr lang="en-IN" sz="1200" b="1" kern="1200">
                          <a:solidFill>
                            <a:schemeClr val="tx1">
                              <a:lumMod val="95000"/>
                            </a:schemeClr>
                          </a:solidFill>
                          <a:latin typeface="Times New Roman" panose="02020603050405020304"/>
                          <a:ea typeface="Times New Roman" panose="02020603050405020304"/>
                          <a:cs typeface="Mangal"/>
                        </a:rPr>
                        <a:t>Cost</a:t>
                      </a:r>
                      <a:r>
                        <a:rPr lang="en-IN" sz="1200" kern="1200">
                          <a:solidFill>
                            <a:schemeClr val="tx1">
                              <a:lumMod val="95000"/>
                            </a:schemeClr>
                          </a:solidFill>
                          <a:latin typeface="Times New Roman" panose="02020603050405020304"/>
                          <a:ea typeface="Times New Roman" panose="02020603050405020304"/>
                          <a:cs typeface="Mangal"/>
                        </a:rPr>
                        <a:t> </a:t>
                      </a:r>
                      <a:endParaRPr lang="en-US" sz="110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just">
                        <a:lnSpc>
                          <a:spcPct val="115000"/>
                        </a:lnSpc>
                        <a:spcBef>
                          <a:spcPts val="0"/>
                        </a:spcBef>
                        <a:spcAft>
                          <a:spcPts val="0"/>
                        </a:spcAft>
                      </a:pPr>
                      <a:r>
                        <a:rPr lang="en-IN" sz="1200" b="1" kern="1200" dirty="0">
                          <a:solidFill>
                            <a:schemeClr val="tx1">
                              <a:lumMod val="95000"/>
                            </a:schemeClr>
                          </a:solidFill>
                          <a:latin typeface="Times New Roman" panose="02020603050405020304"/>
                          <a:ea typeface="Times New Roman" panose="02020603050405020304"/>
                          <a:cs typeface="Mangal"/>
                        </a:rPr>
                        <a:t>Rs. 16,800/-</a:t>
                      </a:r>
                      <a:r>
                        <a:rPr lang="en-IN" sz="1200" kern="1200" dirty="0">
                          <a:solidFill>
                            <a:schemeClr val="tx1">
                              <a:lumMod val="95000"/>
                            </a:schemeClr>
                          </a:solidFill>
                          <a:latin typeface="Times New Roman" panose="02020603050405020304"/>
                          <a:ea typeface="Times New Roman" panose="02020603050405020304"/>
                          <a:cs typeface="Mangal"/>
                        </a:rPr>
                        <a:t> </a:t>
                      </a:r>
                      <a:endParaRPr lang="en-US" sz="1100" dirty="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just">
                        <a:lnSpc>
                          <a:spcPct val="115000"/>
                        </a:lnSpc>
                        <a:spcBef>
                          <a:spcPts val="0"/>
                        </a:spcBef>
                        <a:spcAft>
                          <a:spcPts val="0"/>
                        </a:spcAft>
                      </a:pPr>
                      <a:r>
                        <a:rPr lang="en-IN" sz="1200" b="1" kern="1200" dirty="0">
                          <a:solidFill>
                            <a:schemeClr val="tx1">
                              <a:lumMod val="95000"/>
                            </a:schemeClr>
                          </a:solidFill>
                          <a:latin typeface="Times New Roman" panose="02020603050405020304"/>
                          <a:ea typeface="Times New Roman" panose="02020603050405020304"/>
                          <a:cs typeface="Mangal"/>
                        </a:rPr>
                        <a:t>Rs. 7,000/-</a:t>
                      </a:r>
                      <a:r>
                        <a:rPr lang="en-IN" sz="1200" kern="1200" dirty="0">
                          <a:solidFill>
                            <a:schemeClr val="tx1">
                              <a:lumMod val="95000"/>
                            </a:schemeClr>
                          </a:solidFill>
                          <a:latin typeface="Times New Roman" panose="02020603050405020304"/>
                          <a:ea typeface="Times New Roman" panose="02020603050405020304"/>
                          <a:cs typeface="Mangal"/>
                        </a:rPr>
                        <a:t> </a:t>
                      </a:r>
                      <a:endParaRPr lang="en-US" sz="1100" dirty="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665792">
                <a:tc>
                  <a:txBody>
                    <a:bodyPr/>
                    <a:lstStyle/>
                    <a:p>
                      <a:pPr marL="0" marR="0" algn="just">
                        <a:lnSpc>
                          <a:spcPct val="115000"/>
                        </a:lnSpc>
                        <a:spcBef>
                          <a:spcPts val="0"/>
                        </a:spcBef>
                        <a:spcAft>
                          <a:spcPts val="0"/>
                        </a:spcAft>
                      </a:pPr>
                      <a:r>
                        <a:rPr lang="en-IN" sz="1200" b="1" kern="1200">
                          <a:solidFill>
                            <a:schemeClr val="tx1">
                              <a:lumMod val="95000"/>
                            </a:schemeClr>
                          </a:solidFill>
                          <a:latin typeface="Times New Roman" panose="02020603050405020304"/>
                          <a:ea typeface="Times New Roman" panose="02020603050405020304"/>
                          <a:cs typeface="Mangal"/>
                        </a:rPr>
                        <a:t>4.</a:t>
                      </a:r>
                      <a:r>
                        <a:rPr lang="en-IN" sz="1200" kern="1200">
                          <a:solidFill>
                            <a:schemeClr val="tx1">
                              <a:lumMod val="95000"/>
                            </a:schemeClr>
                          </a:solidFill>
                          <a:latin typeface="Times New Roman" panose="02020603050405020304"/>
                          <a:ea typeface="Times New Roman" panose="02020603050405020304"/>
                          <a:cs typeface="Mangal"/>
                        </a:rPr>
                        <a:t> </a:t>
                      </a:r>
                      <a:endParaRPr lang="en-US" sz="110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just">
                        <a:lnSpc>
                          <a:spcPct val="115000"/>
                        </a:lnSpc>
                        <a:spcBef>
                          <a:spcPts val="0"/>
                        </a:spcBef>
                        <a:spcAft>
                          <a:spcPts val="0"/>
                        </a:spcAft>
                      </a:pPr>
                      <a:r>
                        <a:rPr lang="en-US" sz="1200" b="1" kern="1200">
                          <a:solidFill>
                            <a:schemeClr val="tx1">
                              <a:lumMod val="95000"/>
                            </a:schemeClr>
                          </a:solidFill>
                          <a:latin typeface="Times New Roman" panose="02020603050405020304"/>
                          <a:ea typeface="Times New Roman" panose="02020603050405020304"/>
                          <a:cs typeface="Mangal"/>
                        </a:rPr>
                        <a:t>Customize feature </a:t>
                      </a:r>
                      <a:endParaRPr lang="en-US" sz="110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0"/>
                        </a:spcAft>
                      </a:pPr>
                      <a:endParaRPr lang="en-US" sz="1200" dirty="0">
                        <a:solidFill>
                          <a:schemeClr val="tx2"/>
                        </a:solidFill>
                        <a:latin typeface="Times New Roman" panose="020206030504050203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0"/>
                        </a:spcAft>
                      </a:pPr>
                      <a:endParaRPr lang="en-US" sz="1200" dirty="0">
                        <a:solidFill>
                          <a:schemeClr val="tx2"/>
                        </a:solidFill>
                        <a:latin typeface="Times New Roman" panose="020206030504050203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800042">
                <a:tc>
                  <a:txBody>
                    <a:bodyPr/>
                    <a:lstStyle/>
                    <a:p>
                      <a:pPr marL="0" marR="0" algn="just">
                        <a:lnSpc>
                          <a:spcPct val="115000"/>
                        </a:lnSpc>
                        <a:spcBef>
                          <a:spcPts val="0"/>
                        </a:spcBef>
                        <a:spcAft>
                          <a:spcPts val="0"/>
                        </a:spcAft>
                      </a:pPr>
                      <a:r>
                        <a:rPr lang="en-IN" sz="1200" b="1" kern="1200" dirty="0">
                          <a:solidFill>
                            <a:schemeClr val="tx1">
                              <a:lumMod val="95000"/>
                            </a:schemeClr>
                          </a:solidFill>
                          <a:latin typeface="Times New Roman" panose="02020603050405020304"/>
                          <a:ea typeface="Times New Roman" panose="02020603050405020304"/>
                          <a:cs typeface="Mangal"/>
                        </a:rPr>
                        <a:t>5.</a:t>
                      </a:r>
                      <a:r>
                        <a:rPr lang="en-IN" sz="1200" kern="1200" dirty="0">
                          <a:solidFill>
                            <a:schemeClr val="tx1">
                              <a:lumMod val="95000"/>
                            </a:schemeClr>
                          </a:solidFill>
                          <a:latin typeface="Times New Roman" panose="02020603050405020304"/>
                          <a:ea typeface="Times New Roman" panose="02020603050405020304"/>
                          <a:cs typeface="Mangal"/>
                        </a:rPr>
                        <a:t> </a:t>
                      </a:r>
                      <a:endParaRPr lang="en-US" sz="1100" dirty="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noFill/>
                  </a:tcPr>
                </a:tc>
                <a:tc>
                  <a:txBody>
                    <a:bodyPr/>
                    <a:lstStyle/>
                    <a:p>
                      <a:pPr marL="0" marR="0" algn="just">
                        <a:lnSpc>
                          <a:spcPct val="115000"/>
                        </a:lnSpc>
                        <a:spcBef>
                          <a:spcPts val="0"/>
                        </a:spcBef>
                        <a:spcAft>
                          <a:spcPts val="0"/>
                        </a:spcAft>
                      </a:pPr>
                      <a:r>
                        <a:rPr lang="en-IN" sz="1200" b="1" kern="1200" dirty="0">
                          <a:solidFill>
                            <a:schemeClr val="tx1">
                              <a:lumMod val="95000"/>
                            </a:schemeClr>
                          </a:solidFill>
                          <a:latin typeface="Times New Roman" panose="02020603050405020304"/>
                          <a:ea typeface="Times New Roman" panose="02020603050405020304"/>
                          <a:cs typeface="Mangal"/>
                        </a:rPr>
                        <a:t>Partial cleaning</a:t>
                      </a:r>
                      <a:r>
                        <a:rPr lang="en-IN" sz="1200" kern="1200" dirty="0">
                          <a:solidFill>
                            <a:schemeClr val="tx1">
                              <a:lumMod val="95000"/>
                            </a:schemeClr>
                          </a:solidFill>
                          <a:latin typeface="Times New Roman" panose="02020603050405020304"/>
                          <a:ea typeface="Times New Roman" panose="02020603050405020304"/>
                          <a:cs typeface="Mangal"/>
                        </a:rPr>
                        <a:t> </a:t>
                      </a:r>
                      <a:endParaRPr lang="en-US" sz="1100" dirty="0">
                        <a:solidFill>
                          <a:schemeClr val="tx1">
                            <a:lumMod val="95000"/>
                          </a:schemeClr>
                        </a:solidFill>
                        <a:latin typeface="Calibri" panose="020F05020202040302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0"/>
                        </a:spcAft>
                      </a:pPr>
                      <a:endParaRPr lang="en-US" sz="1200">
                        <a:solidFill>
                          <a:schemeClr val="tx2"/>
                        </a:solidFill>
                        <a:latin typeface="Times New Roman" panose="020206030504050203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p>
                      <a:pPr marL="0" marR="0" algn="ctr">
                        <a:lnSpc>
                          <a:spcPct val="115000"/>
                        </a:lnSpc>
                        <a:spcBef>
                          <a:spcPts val="0"/>
                        </a:spcBef>
                        <a:spcAft>
                          <a:spcPts val="0"/>
                        </a:spcAft>
                      </a:pPr>
                      <a:endParaRPr lang="en-US" sz="1200" dirty="0">
                        <a:solidFill>
                          <a:schemeClr val="tx2"/>
                        </a:solidFill>
                        <a:latin typeface="Times New Roman" panose="02020603050405020304"/>
                        <a:ea typeface="Times New Roman" panose="02020603050405020304"/>
                        <a:cs typeface="Mangal"/>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bl>
          </a:graphicData>
        </a:graphic>
      </p:graphicFrame>
      <p:pic>
        <p:nvPicPr>
          <p:cNvPr id="57352" name="Picture 1" descr="cross"/>
          <p:cNvPicPr>
            <a:picLocks noChangeAspect="1" noChangeArrowheads="1"/>
          </p:cNvPicPr>
          <p:nvPr/>
        </p:nvPicPr>
        <p:blipFill>
          <a:blip r:embed="rId3"/>
          <a:srcRect/>
          <a:stretch>
            <a:fillRect/>
          </a:stretch>
        </p:blipFill>
        <p:spPr bwMode="auto">
          <a:xfrm>
            <a:off x="5283200" y="5765800"/>
            <a:ext cx="1219200" cy="504825"/>
          </a:xfrm>
          <a:prstGeom prst="rect">
            <a:avLst/>
          </a:prstGeom>
          <a:noFill/>
        </p:spPr>
      </p:pic>
      <p:pic>
        <p:nvPicPr>
          <p:cNvPr id="57351" name="Picture 5" descr="yes"/>
          <p:cNvPicPr>
            <a:picLocks noChangeAspect="1" noChangeArrowheads="1"/>
          </p:cNvPicPr>
          <p:nvPr/>
        </p:nvPicPr>
        <p:blipFill>
          <a:blip r:embed="rId4"/>
          <a:srcRect/>
          <a:stretch>
            <a:fillRect/>
          </a:stretch>
        </p:blipFill>
        <p:spPr bwMode="auto">
          <a:xfrm>
            <a:off x="7543800" y="5765800"/>
            <a:ext cx="1123950" cy="552450"/>
          </a:xfrm>
          <a:prstGeom prst="rect">
            <a:avLst/>
          </a:prstGeom>
          <a:noFill/>
        </p:spPr>
      </p:pic>
      <p:pic>
        <p:nvPicPr>
          <p:cNvPr id="57348" name="Picture 2" descr="cross"/>
          <p:cNvPicPr>
            <a:picLocks noChangeAspect="1" noChangeArrowheads="1"/>
          </p:cNvPicPr>
          <p:nvPr/>
        </p:nvPicPr>
        <p:blipFill>
          <a:blip r:embed="rId3"/>
          <a:srcRect/>
          <a:stretch>
            <a:fillRect/>
          </a:stretch>
        </p:blipFill>
        <p:spPr bwMode="auto">
          <a:xfrm>
            <a:off x="5308600" y="5054600"/>
            <a:ext cx="1219200" cy="504825"/>
          </a:xfrm>
          <a:prstGeom prst="rect">
            <a:avLst/>
          </a:prstGeom>
          <a:noFill/>
        </p:spPr>
      </p:pic>
      <p:pic>
        <p:nvPicPr>
          <p:cNvPr id="57347" name="Picture 6" descr="yes"/>
          <p:cNvPicPr>
            <a:picLocks noChangeAspect="1" noChangeArrowheads="1"/>
          </p:cNvPicPr>
          <p:nvPr/>
        </p:nvPicPr>
        <p:blipFill>
          <a:blip r:embed="rId4"/>
          <a:srcRect/>
          <a:stretch>
            <a:fillRect/>
          </a:stretch>
        </p:blipFill>
        <p:spPr bwMode="auto">
          <a:xfrm>
            <a:off x="7569200" y="5054600"/>
            <a:ext cx="1123950" cy="552450"/>
          </a:xfrm>
          <a:prstGeom prst="rect">
            <a:avLst/>
          </a:prstGeom>
          <a:noFill/>
        </p:spPr>
      </p:pic>
      <p:pic>
        <p:nvPicPr>
          <p:cNvPr id="57346" name="Picture 3" descr="cross"/>
          <p:cNvPicPr>
            <a:picLocks noChangeAspect="1" noChangeArrowheads="1"/>
          </p:cNvPicPr>
          <p:nvPr/>
        </p:nvPicPr>
        <p:blipFill>
          <a:blip r:embed="rId3"/>
          <a:srcRect/>
          <a:stretch>
            <a:fillRect/>
          </a:stretch>
        </p:blipFill>
        <p:spPr bwMode="auto">
          <a:xfrm>
            <a:off x="5245100" y="1981200"/>
            <a:ext cx="1219200" cy="504825"/>
          </a:xfrm>
          <a:prstGeom prst="rect">
            <a:avLst/>
          </a:prstGeom>
          <a:noFill/>
        </p:spPr>
      </p:pic>
      <p:pic>
        <p:nvPicPr>
          <p:cNvPr id="57345" name="Picture 7" descr="yes"/>
          <p:cNvPicPr>
            <a:picLocks noChangeAspect="1" noChangeArrowheads="1"/>
          </p:cNvPicPr>
          <p:nvPr/>
        </p:nvPicPr>
        <p:blipFill>
          <a:blip r:embed="rId4"/>
          <a:srcRect/>
          <a:stretch>
            <a:fillRect/>
          </a:stretch>
        </p:blipFill>
        <p:spPr bwMode="auto">
          <a:xfrm>
            <a:off x="7531100" y="1943100"/>
            <a:ext cx="1123950" cy="552450"/>
          </a:xfrm>
          <a:prstGeom prst="rect">
            <a:avLst/>
          </a:prstGeom>
          <a:noFill/>
        </p:spPr>
      </p:pic>
      <p:graphicFrame>
        <p:nvGraphicFramePr>
          <p:cNvPr id="57349" name="Object 5" descr="image3"/>
          <p:cNvGraphicFramePr>
            <a:graphicFrameLocks noChangeAspect="1"/>
          </p:cNvGraphicFramePr>
          <p:nvPr/>
        </p:nvGraphicFramePr>
        <p:xfrm>
          <a:off x="4889500" y="2794001"/>
          <a:ext cx="1968499" cy="1989138"/>
        </p:xfrm>
        <a:graphic>
          <a:graphicData uri="http://schemas.openxmlformats.org/presentationml/2006/ole">
            <mc:AlternateContent xmlns:mc="http://schemas.openxmlformats.org/markup-compatibility/2006">
              <mc:Choice xmlns:v="urn:schemas-microsoft-com:vml" Requires="v">
                <p:oleObj spid="_x0000_s1028" name="Bitmap Image" r:id="rId5" imgW="6848475" imgH="4819650" progId="PBrush">
                  <p:embed/>
                </p:oleObj>
              </mc:Choice>
              <mc:Fallback>
                <p:oleObj name="Bitmap Image" r:id="rId5" imgW="6848475" imgH="4819650" progId="PBrush">
                  <p:embed/>
                  <p:pic>
                    <p:nvPicPr>
                      <p:cNvPr id="0" name="Picture 1024" descr="image3"/>
                      <p:cNvPicPr>
                        <a:picLocks noChangeAspect="1"/>
                      </p:cNvPicPr>
                      <p:nvPr/>
                    </p:nvPicPr>
                    <p:blipFill>
                      <a:blip r:embed="rId6"/>
                      <a:srcRect l="3281" t="13190" r="32413"/>
                      <a:stretch>
                        <a:fillRect/>
                      </a:stretch>
                    </p:blipFill>
                    <p:spPr>
                      <a:xfrm>
                        <a:off x="4889500" y="2794001"/>
                        <a:ext cx="1968499" cy="1989138"/>
                      </a:xfrm>
                      <a:prstGeom prst="rect">
                        <a:avLst/>
                      </a:prstGeom>
                      <a:noFill/>
                      <a:ln w="9525">
                        <a:noFill/>
                      </a:ln>
                    </p:spPr>
                  </p:pic>
                </p:oleObj>
              </mc:Fallback>
            </mc:AlternateContent>
          </a:graphicData>
        </a:graphic>
      </p:graphicFrame>
      <p:pic>
        <p:nvPicPr>
          <p:cNvPr id="12" name="Picture 4"/>
          <p:cNvPicPr>
            <a:picLocks noChangeArrowheads="1"/>
          </p:cNvPicPr>
          <p:nvPr/>
        </p:nvPicPr>
        <p:blipFill>
          <a:blip r:embed="rId7"/>
          <a:srcRect/>
          <a:stretch>
            <a:fillRect/>
          </a:stretch>
        </p:blipFill>
        <p:spPr bwMode="auto">
          <a:xfrm>
            <a:off x="6972300" y="3060700"/>
            <a:ext cx="2527300" cy="163830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7352"/>
                                        </p:tgtEl>
                                        <p:attrNameLst>
                                          <p:attrName>style.visibility</p:attrName>
                                        </p:attrNameLst>
                                      </p:cBhvr>
                                      <p:to>
                                        <p:strVal val="visible"/>
                                      </p:to>
                                    </p:set>
                                    <p:anim calcmode="lin" valueType="num">
                                      <p:cBhvr additive="base">
                                        <p:cTn id="11" dur="500" fill="hold"/>
                                        <p:tgtEl>
                                          <p:spTgt spid="57352"/>
                                        </p:tgtEl>
                                        <p:attrNameLst>
                                          <p:attrName>ppt_x</p:attrName>
                                        </p:attrNameLst>
                                      </p:cBhvr>
                                      <p:tavLst>
                                        <p:tav tm="0">
                                          <p:val>
                                            <p:strVal val="#ppt_x"/>
                                          </p:val>
                                        </p:tav>
                                        <p:tav tm="100000">
                                          <p:val>
                                            <p:strVal val="#ppt_x"/>
                                          </p:val>
                                        </p:tav>
                                      </p:tavLst>
                                    </p:anim>
                                    <p:anim calcmode="lin" valueType="num">
                                      <p:cBhvr additive="base">
                                        <p:cTn id="12" dur="500" fill="hold"/>
                                        <p:tgtEl>
                                          <p:spTgt spid="5735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7351"/>
                                        </p:tgtEl>
                                        <p:attrNameLst>
                                          <p:attrName>style.visibility</p:attrName>
                                        </p:attrNameLst>
                                      </p:cBhvr>
                                      <p:to>
                                        <p:strVal val="visible"/>
                                      </p:to>
                                    </p:set>
                                    <p:anim calcmode="lin" valueType="num">
                                      <p:cBhvr additive="base">
                                        <p:cTn id="15" dur="500" fill="hold"/>
                                        <p:tgtEl>
                                          <p:spTgt spid="57351"/>
                                        </p:tgtEl>
                                        <p:attrNameLst>
                                          <p:attrName>ppt_x</p:attrName>
                                        </p:attrNameLst>
                                      </p:cBhvr>
                                      <p:tavLst>
                                        <p:tav tm="0">
                                          <p:val>
                                            <p:strVal val="#ppt_x"/>
                                          </p:val>
                                        </p:tav>
                                        <p:tav tm="100000">
                                          <p:val>
                                            <p:strVal val="#ppt_x"/>
                                          </p:val>
                                        </p:tav>
                                      </p:tavLst>
                                    </p:anim>
                                    <p:anim calcmode="lin" valueType="num">
                                      <p:cBhvr additive="base">
                                        <p:cTn id="16" dur="500" fill="hold"/>
                                        <p:tgtEl>
                                          <p:spTgt spid="57351"/>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7348"/>
                                        </p:tgtEl>
                                        <p:attrNameLst>
                                          <p:attrName>style.visibility</p:attrName>
                                        </p:attrNameLst>
                                      </p:cBhvr>
                                      <p:to>
                                        <p:strVal val="visible"/>
                                      </p:to>
                                    </p:set>
                                    <p:anim calcmode="lin" valueType="num">
                                      <p:cBhvr additive="base">
                                        <p:cTn id="19" dur="500" fill="hold"/>
                                        <p:tgtEl>
                                          <p:spTgt spid="57348"/>
                                        </p:tgtEl>
                                        <p:attrNameLst>
                                          <p:attrName>ppt_x</p:attrName>
                                        </p:attrNameLst>
                                      </p:cBhvr>
                                      <p:tavLst>
                                        <p:tav tm="0">
                                          <p:val>
                                            <p:strVal val="#ppt_x"/>
                                          </p:val>
                                        </p:tav>
                                        <p:tav tm="100000">
                                          <p:val>
                                            <p:strVal val="#ppt_x"/>
                                          </p:val>
                                        </p:tav>
                                      </p:tavLst>
                                    </p:anim>
                                    <p:anim calcmode="lin" valueType="num">
                                      <p:cBhvr additive="base">
                                        <p:cTn id="20" dur="500" fill="hold"/>
                                        <p:tgtEl>
                                          <p:spTgt spid="5734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7347"/>
                                        </p:tgtEl>
                                        <p:attrNameLst>
                                          <p:attrName>style.visibility</p:attrName>
                                        </p:attrNameLst>
                                      </p:cBhvr>
                                      <p:to>
                                        <p:strVal val="visible"/>
                                      </p:to>
                                    </p:set>
                                    <p:anim calcmode="lin" valueType="num">
                                      <p:cBhvr additive="base">
                                        <p:cTn id="23" dur="500" fill="hold"/>
                                        <p:tgtEl>
                                          <p:spTgt spid="57347"/>
                                        </p:tgtEl>
                                        <p:attrNameLst>
                                          <p:attrName>ppt_x</p:attrName>
                                        </p:attrNameLst>
                                      </p:cBhvr>
                                      <p:tavLst>
                                        <p:tav tm="0">
                                          <p:val>
                                            <p:strVal val="#ppt_x"/>
                                          </p:val>
                                        </p:tav>
                                        <p:tav tm="100000">
                                          <p:val>
                                            <p:strVal val="#ppt_x"/>
                                          </p:val>
                                        </p:tav>
                                      </p:tavLst>
                                    </p:anim>
                                    <p:anim calcmode="lin" valueType="num">
                                      <p:cBhvr additive="base">
                                        <p:cTn id="24" dur="500" fill="hold"/>
                                        <p:tgtEl>
                                          <p:spTgt spid="57347"/>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7346"/>
                                        </p:tgtEl>
                                        <p:attrNameLst>
                                          <p:attrName>style.visibility</p:attrName>
                                        </p:attrNameLst>
                                      </p:cBhvr>
                                      <p:to>
                                        <p:strVal val="visible"/>
                                      </p:to>
                                    </p:set>
                                    <p:anim calcmode="lin" valueType="num">
                                      <p:cBhvr additive="base">
                                        <p:cTn id="27" dur="500" fill="hold"/>
                                        <p:tgtEl>
                                          <p:spTgt spid="57346"/>
                                        </p:tgtEl>
                                        <p:attrNameLst>
                                          <p:attrName>ppt_x</p:attrName>
                                        </p:attrNameLst>
                                      </p:cBhvr>
                                      <p:tavLst>
                                        <p:tav tm="0">
                                          <p:val>
                                            <p:strVal val="#ppt_x"/>
                                          </p:val>
                                        </p:tav>
                                        <p:tav tm="100000">
                                          <p:val>
                                            <p:strVal val="#ppt_x"/>
                                          </p:val>
                                        </p:tav>
                                      </p:tavLst>
                                    </p:anim>
                                    <p:anim calcmode="lin" valueType="num">
                                      <p:cBhvr additive="base">
                                        <p:cTn id="28" dur="500" fill="hold"/>
                                        <p:tgtEl>
                                          <p:spTgt spid="57346"/>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57345"/>
                                        </p:tgtEl>
                                        <p:attrNameLst>
                                          <p:attrName>style.visibility</p:attrName>
                                        </p:attrNameLst>
                                      </p:cBhvr>
                                      <p:to>
                                        <p:strVal val="visible"/>
                                      </p:to>
                                    </p:set>
                                    <p:anim calcmode="lin" valueType="num">
                                      <p:cBhvr additive="base">
                                        <p:cTn id="31" dur="500" fill="hold"/>
                                        <p:tgtEl>
                                          <p:spTgt spid="57345"/>
                                        </p:tgtEl>
                                        <p:attrNameLst>
                                          <p:attrName>ppt_x</p:attrName>
                                        </p:attrNameLst>
                                      </p:cBhvr>
                                      <p:tavLst>
                                        <p:tav tm="0">
                                          <p:val>
                                            <p:strVal val="#ppt_x"/>
                                          </p:val>
                                        </p:tav>
                                        <p:tav tm="100000">
                                          <p:val>
                                            <p:strVal val="#ppt_x"/>
                                          </p:val>
                                        </p:tav>
                                      </p:tavLst>
                                    </p:anim>
                                    <p:anim calcmode="lin" valueType="num">
                                      <p:cBhvr additive="base">
                                        <p:cTn id="32" dur="500" fill="hold"/>
                                        <p:tgtEl>
                                          <p:spTgt spid="57345"/>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57349"/>
                                        </p:tgtEl>
                                        <p:attrNameLst>
                                          <p:attrName>style.visibility</p:attrName>
                                        </p:attrNameLst>
                                      </p:cBhvr>
                                      <p:to>
                                        <p:strVal val="visible"/>
                                      </p:to>
                                    </p:set>
                                    <p:anim calcmode="lin" valueType="num">
                                      <p:cBhvr additive="base">
                                        <p:cTn id="35" dur="500" fill="hold"/>
                                        <p:tgtEl>
                                          <p:spTgt spid="57349"/>
                                        </p:tgtEl>
                                        <p:attrNameLst>
                                          <p:attrName>ppt_x</p:attrName>
                                        </p:attrNameLst>
                                      </p:cBhvr>
                                      <p:tavLst>
                                        <p:tav tm="0">
                                          <p:val>
                                            <p:strVal val="#ppt_x"/>
                                          </p:val>
                                        </p:tav>
                                        <p:tav tm="100000">
                                          <p:val>
                                            <p:strVal val="#ppt_x"/>
                                          </p:val>
                                        </p:tav>
                                      </p:tavLst>
                                    </p:anim>
                                    <p:anim calcmode="lin" valueType="num">
                                      <p:cBhvr additive="base">
                                        <p:cTn id="36" dur="500" fill="hold"/>
                                        <p:tgtEl>
                                          <p:spTgt spid="57349"/>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ppt_x"/>
                                          </p:val>
                                        </p:tav>
                                        <p:tav tm="100000">
                                          <p:val>
                                            <p:strVal val="#ppt_x"/>
                                          </p:val>
                                        </p:tav>
                                      </p:tavLst>
                                    </p:anim>
                                    <p:anim calcmode="lin" valueType="num">
                                      <p:cBhvr additive="base">
                                        <p:cTn id="4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324338" y="165100"/>
            <a:ext cx="11465169" cy="787400"/>
          </a:xfrm>
          <a:prstGeom prst="rect">
            <a:avLst/>
          </a:prstGeom>
          <a:effectLst>
            <a:glow rad="101600">
              <a:schemeClr val="accent1">
                <a:satMod val="175000"/>
                <a:alpha val="40000"/>
              </a:schemeClr>
            </a:glow>
          </a:effectLst>
        </p:spPr>
        <p:txBody>
          <a:bodyPr/>
          <a:lstStyle/>
          <a:p>
            <a:pPr marL="0" marR="0" lvl="0" indent="0" algn="ctr" defTabSz="457200" rtl="0" eaLnBrk="1" fontAlgn="auto" latinLnBrk="0" hangingPunct="1">
              <a:lnSpc>
                <a:spcPct val="100000"/>
              </a:lnSpc>
              <a:spcBef>
                <a:spcPct val="0"/>
              </a:spcBef>
              <a:spcAft>
                <a:spcPts val="0"/>
              </a:spcAft>
              <a:buClrTx/>
              <a:buSzTx/>
              <a:buFontTx/>
              <a:buNone/>
              <a:defRPr/>
            </a:pPr>
            <a:r>
              <a:rPr lang="en-US" sz="3600" b="1" dirty="0" smtClean="0">
                <a:solidFill>
                  <a:schemeClr val="tx1">
                    <a:lumMod val="95000"/>
                  </a:schemeClr>
                </a:solidFill>
                <a:ea typeface="+mj-ea"/>
                <a:cs typeface="+mj-cs"/>
              </a:rPr>
              <a:t>Conclusion </a:t>
            </a:r>
            <a:r>
              <a:rPr kumimoji="0" lang="en-US" sz="3600" b="1" i="0" u="none" strike="noStrike" kern="1200" cap="none" spc="0" normalizeH="0" noProof="0" dirty="0" smtClean="0">
                <a:ln>
                  <a:noFill/>
                </a:ln>
                <a:solidFill>
                  <a:schemeClr val="tx1">
                    <a:lumMod val="95000"/>
                  </a:schemeClr>
                </a:solidFill>
                <a:effectLst/>
                <a:uLnTx/>
                <a:uFillTx/>
                <a:latin typeface="+mn-lt"/>
                <a:ea typeface="+mj-ea"/>
                <a:cs typeface="+mj-cs"/>
              </a:rPr>
              <a:t> </a:t>
            </a:r>
            <a:r>
              <a:rPr kumimoji="0" lang="en-US" sz="3600" b="1" i="0" u="none" strike="noStrike" kern="1200" cap="none" spc="0" normalizeH="0" baseline="0" noProof="0" dirty="0" smtClean="0">
                <a:ln>
                  <a:noFill/>
                </a:ln>
                <a:solidFill>
                  <a:schemeClr val="tx1">
                    <a:lumMod val="95000"/>
                  </a:schemeClr>
                </a:solidFill>
                <a:effectLst/>
                <a:uLnTx/>
                <a:uFillTx/>
                <a:latin typeface="+mn-lt"/>
                <a:ea typeface="+mj-ea"/>
                <a:cs typeface="+mj-cs"/>
              </a:rPr>
              <a:t> </a:t>
            </a:r>
            <a:br>
              <a:rPr kumimoji="0" lang="en-US" sz="3600" b="1" i="0" u="none" strike="noStrike" kern="1200" cap="none" spc="0" normalizeH="0" baseline="0" noProof="0" dirty="0" smtClean="0">
                <a:ln>
                  <a:noFill/>
                </a:ln>
                <a:solidFill>
                  <a:schemeClr val="tx1">
                    <a:lumMod val="95000"/>
                  </a:schemeClr>
                </a:solidFill>
                <a:effectLst/>
                <a:uLnTx/>
                <a:uFillTx/>
                <a:latin typeface="+mn-lt"/>
                <a:ea typeface="+mj-ea"/>
                <a:cs typeface="+mj-cs"/>
              </a:rPr>
            </a:br>
            <a:endParaRPr kumimoji="0" lang="en-US" sz="3600" b="1" i="0" u="none" strike="noStrike" kern="1200" cap="none" spc="0" normalizeH="0" baseline="0" noProof="0" dirty="0">
              <a:ln>
                <a:noFill/>
              </a:ln>
              <a:solidFill>
                <a:schemeClr val="tx1">
                  <a:lumMod val="95000"/>
                </a:schemeClr>
              </a:solidFill>
              <a:effectLst/>
              <a:uLnTx/>
              <a:uFillTx/>
              <a:latin typeface="+mn-lt"/>
              <a:ea typeface="+mj-ea"/>
              <a:cs typeface="+mj-cs"/>
            </a:endParaRPr>
          </a:p>
        </p:txBody>
      </p:sp>
      <p:sp>
        <p:nvSpPr>
          <p:cNvPr id="5" name="TextBox 4"/>
          <p:cNvSpPr txBox="1"/>
          <p:nvPr/>
        </p:nvSpPr>
        <p:spPr>
          <a:xfrm>
            <a:off x="1447800" y="1143000"/>
            <a:ext cx="8991600" cy="3693319"/>
          </a:xfrm>
          <a:prstGeom prst="rect">
            <a:avLst/>
          </a:prstGeom>
          <a:noFill/>
        </p:spPr>
        <p:txBody>
          <a:bodyPr wrap="square" rtlCol="0">
            <a:spAutoFit/>
          </a:bodyPr>
          <a:lstStyle/>
          <a:p>
            <a:pPr algn="just">
              <a:lnSpc>
                <a:spcPct val="150000"/>
              </a:lnSpc>
            </a:pPr>
            <a:r>
              <a:rPr lang="en-US" dirty="0" smtClean="0">
                <a:solidFill>
                  <a:schemeClr val="tx1">
                    <a:lumMod val="95000"/>
                  </a:schemeClr>
                </a:solidFill>
                <a:latin typeface="Times New Roman" panose="02020603050405020304" pitchFamily="18" charset="0"/>
                <a:cs typeface="Times New Roman" panose="02020603050405020304" pitchFamily="18" charset="0"/>
              </a:rPr>
              <a:t>The automatic blackboard duster system has been studied and implemented for cleaning the blackboard automatically. When there is a text written on the blackboard, it automatically cleans the blackboard. It provides a better solution to dust allergy problems form chalk, time constraints in the classroom. The basic methodology is to use DC motors so as to initiate the movement of a duster. Thus, the automatic board duster is also a new technology for cleaning the board automatically in a minimum time period with more effectively. Our purposed the system is very efficient as compare to the literature and provides many add-on features after complete testing with simulation and hardware.</a:t>
            </a:r>
          </a:p>
          <a:p>
            <a:endParaRPr lang="en-US"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8001" y="177800"/>
            <a:ext cx="11252200" cy="457200"/>
          </a:xfrm>
        </p:spPr>
        <p:txBody>
          <a:bodyPr/>
          <a:lstStyle/>
          <a:p>
            <a:pPr algn="ctr"/>
            <a:r>
              <a:rPr lang="en-US" sz="3600" b="1" dirty="0" smtClean="0">
                <a:solidFill>
                  <a:schemeClr val="tx1">
                    <a:lumMod val="95000"/>
                  </a:schemeClr>
                </a:solidFill>
              </a:rPr>
              <a:t>Index</a:t>
            </a:r>
            <a:endParaRPr lang="en-US" sz="3600" b="1" dirty="0">
              <a:solidFill>
                <a:schemeClr val="tx1">
                  <a:lumMod val="95000"/>
                </a:schemeClr>
              </a:solidFill>
            </a:endParaRPr>
          </a:p>
        </p:txBody>
      </p:sp>
      <p:sp>
        <p:nvSpPr>
          <p:cNvPr id="3" name="Rectangle 2"/>
          <p:cNvSpPr/>
          <p:nvPr/>
        </p:nvSpPr>
        <p:spPr>
          <a:xfrm>
            <a:off x="2705100" y="939801"/>
            <a:ext cx="6438900" cy="5954395"/>
          </a:xfrm>
          <a:prstGeom prst="rect">
            <a:avLst/>
          </a:prstGeom>
        </p:spPr>
        <p:txBody>
          <a:bodyPr wrap="square">
            <a:spAutoFit/>
          </a:bodyPr>
          <a:lstStyle/>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Abstract</a:t>
            </a:r>
          </a:p>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Introduction</a:t>
            </a:r>
          </a:p>
          <a:p>
            <a:pPr marL="34290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Literature survey</a:t>
            </a:r>
          </a:p>
          <a:p>
            <a:pPr marL="34290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Requirements </a:t>
            </a:r>
          </a:p>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Working Strategy</a:t>
            </a:r>
          </a:p>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Time Calculation </a:t>
            </a:r>
          </a:p>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UML Diagrams</a:t>
            </a:r>
          </a:p>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Simulation using Tinkercad.com/Circuits (Phase-I)</a:t>
            </a:r>
          </a:p>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Simulation using Breadboard (Phase-I)</a:t>
            </a:r>
          </a:p>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Simulation using 3D Gesture Sensor on breadboard (Phase-II)</a:t>
            </a:r>
          </a:p>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Final Implementation </a:t>
            </a:r>
          </a:p>
          <a:p>
            <a:pPr marL="342900" lvl="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Financing Budget</a:t>
            </a:r>
          </a:p>
          <a:p>
            <a:pPr marL="34290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Comparison with current market</a:t>
            </a:r>
          </a:p>
          <a:p>
            <a:pPr marL="34290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Conclusion</a:t>
            </a:r>
          </a:p>
          <a:p>
            <a:pPr marL="34290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Customize the features (Client based)</a:t>
            </a:r>
          </a:p>
          <a:p>
            <a:pPr marL="342900" indent="-342900">
              <a:spcBef>
                <a:spcPts val="1000"/>
              </a:spcBef>
              <a:buClr>
                <a:schemeClr val="accent1"/>
              </a:buClr>
              <a:buFont typeface="Wingdings" panose="05000000000000000000" pitchFamily="2" charset="2"/>
              <a:buChar char="v"/>
              <a:defRPr/>
            </a:pPr>
            <a:r>
              <a:rPr lang="en-US" sz="1600" dirty="0" smtClean="0">
                <a:solidFill>
                  <a:schemeClr val="tx1">
                    <a:lumMod val="95000"/>
                  </a:schemeClr>
                </a:solidFill>
                <a:latin typeface="Times New Roman" panose="02020603050405020304" pitchFamily="18" charset="0"/>
                <a:cs typeface="Times New Roman" panose="02020603050405020304" pitchFamily="18" charset="0"/>
              </a:rPr>
              <a:t>References </a:t>
            </a:r>
            <a:endParaRPr lang="en-US" sz="1600" dirty="0">
              <a:solidFill>
                <a:schemeClr val="tx1">
                  <a:lumMod val="95000"/>
                </a:schemeClr>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222738"/>
            <a:ext cx="11041797" cy="1630510"/>
          </a:xfrm>
        </p:spPr>
        <p:txBody>
          <a:bodyPr/>
          <a:lstStyle/>
          <a:p>
            <a:pPr lvl="0"/>
            <a:r>
              <a:rPr lang="en-US" sz="3200" b="1" dirty="0" smtClean="0">
                <a:latin typeface="+mn-lt"/>
                <a:ea typeface="Times New Roman" panose="02020603050405020304" pitchFamily="18" charset="0"/>
                <a:cs typeface="Times New Roman" panose="02020603050405020304" pitchFamily="18" charset="0"/>
              </a:rPr>
              <a:t>              </a:t>
            </a:r>
            <a:r>
              <a:rPr lang="en-US" sz="3200" b="1" dirty="0" smtClean="0">
                <a:solidFill>
                  <a:schemeClr val="tx1">
                    <a:lumMod val="95000"/>
                  </a:schemeClr>
                </a:solidFill>
                <a:latin typeface="+mn-lt"/>
                <a:ea typeface="Times New Roman" panose="02020603050405020304" pitchFamily="18" charset="0"/>
                <a:cs typeface="Times New Roman" panose="02020603050405020304" pitchFamily="18" charset="0"/>
              </a:rPr>
              <a:t>Customized features (Client based)</a:t>
            </a:r>
            <a:r>
              <a:rPr lang="en-US" sz="4400" dirty="0" smtClean="0">
                <a:latin typeface="Algerian" panose="04020705040A02060702" pitchFamily="82" charset="0"/>
                <a:cs typeface="Arial" panose="020B0604020202020204" pitchFamily="34" charset="0"/>
              </a:rPr>
              <a:t/>
            </a:r>
            <a:br>
              <a:rPr lang="en-US" sz="4400" dirty="0" smtClean="0">
                <a:latin typeface="Algerian" panose="04020705040A02060702" pitchFamily="82" charset="0"/>
                <a:cs typeface="Arial" panose="020B0604020202020204" pitchFamily="34" charset="0"/>
              </a:rPr>
            </a:br>
            <a:endParaRPr lang="en-US" dirty="0"/>
          </a:p>
        </p:txBody>
      </p:sp>
      <p:sp>
        <p:nvSpPr>
          <p:cNvPr id="3" name="Rectangle 2"/>
          <p:cNvSpPr/>
          <p:nvPr/>
        </p:nvSpPr>
        <p:spPr>
          <a:xfrm>
            <a:off x="1969477" y="1504634"/>
            <a:ext cx="8335107" cy="3970318"/>
          </a:xfrm>
          <a:prstGeom prst="rect">
            <a:avLst/>
          </a:prstGeom>
        </p:spPr>
        <p:txBody>
          <a:bodyPr wrap="square">
            <a:spAutoFit/>
          </a:bodyPr>
          <a:lstStyle/>
          <a:p>
            <a:pPr marL="457200" lvl="0" indent="-457200" algn="just" defTabSz="914400" eaLnBrk="0" fontAlgn="base" hangingPunct="0">
              <a:spcBef>
                <a:spcPct val="0"/>
              </a:spcBef>
              <a:spcAft>
                <a:spcPct val="0"/>
              </a:spcAft>
            </a:pPr>
            <a:r>
              <a:rPr lang="en-US" dirty="0" smtClean="0">
                <a:solidFill>
                  <a:schemeClr val="accent1">
                    <a:lumMod val="60000"/>
                    <a:lumOff val="40000"/>
                  </a:schemeClr>
                </a:solidFill>
                <a:ea typeface="Times New Roman" panose="02020603050405020304" pitchFamily="18" charset="0"/>
                <a:cs typeface="Times New Roman" panose="02020603050405020304" pitchFamily="18" charset="0"/>
              </a:rPr>
              <a:t>1. </a:t>
            </a:r>
            <a:r>
              <a:rPr lang="en-US" b="1" dirty="0" smtClean="0">
                <a:solidFill>
                  <a:schemeClr val="tx1">
                    <a:lumMod val="95000"/>
                  </a:schemeClr>
                </a:solidFill>
                <a:ea typeface="Times New Roman" panose="02020603050405020304" pitchFamily="18" charset="0"/>
                <a:cs typeface="Times New Roman" panose="02020603050405020304" pitchFamily="18" charset="0"/>
              </a:rPr>
              <a:t>Operate in the schedule </a:t>
            </a:r>
            <a:r>
              <a:rPr lang="en-US" dirty="0" smtClean="0">
                <a:solidFill>
                  <a:schemeClr val="tx1">
                    <a:lumMod val="95000"/>
                  </a:schemeClr>
                </a:solidFill>
                <a:ea typeface="Times New Roman" panose="02020603050405020304" pitchFamily="18" charset="0"/>
                <a:cs typeface="Times New Roman" panose="02020603050405020304" pitchFamily="18" charset="0"/>
              </a:rPr>
              <a:t>– this machine can be set up the time. It can operate automatically when we set up the time we want it to work.</a:t>
            </a:r>
          </a:p>
          <a:p>
            <a:pPr marL="457200" lvl="0" indent="-457200" algn="just" defTabSz="914400" eaLnBrk="0" fontAlgn="base" hangingPunct="0">
              <a:spcBef>
                <a:spcPct val="0"/>
              </a:spcBef>
              <a:spcAft>
                <a:spcPct val="0"/>
              </a:spcAft>
              <a:buFontTx/>
              <a:buAutoNum type="arabicPeriod"/>
            </a:pPr>
            <a:endParaRPr lang="en-US" dirty="0" smtClean="0">
              <a:solidFill>
                <a:schemeClr val="tx2"/>
              </a:solidFill>
              <a:cs typeface="Times New Roman" panose="02020603050405020304" pitchFamily="18" charset="0"/>
            </a:endParaRPr>
          </a:p>
          <a:p>
            <a:pPr lvl="0" algn="just" defTabSz="914400" eaLnBrk="0" fontAlgn="base" hangingPunct="0">
              <a:spcBef>
                <a:spcPct val="0"/>
              </a:spcBef>
              <a:spcAft>
                <a:spcPct val="0"/>
              </a:spcAft>
            </a:pPr>
            <a:r>
              <a:rPr lang="en-US" dirty="0" smtClean="0">
                <a:solidFill>
                  <a:schemeClr val="accent1">
                    <a:lumMod val="60000"/>
                    <a:lumOff val="40000"/>
                  </a:schemeClr>
                </a:solidFill>
                <a:ea typeface="Times New Roman" panose="02020603050405020304" pitchFamily="18" charset="0"/>
                <a:cs typeface="Times New Roman" panose="02020603050405020304" pitchFamily="18" charset="0"/>
              </a:rPr>
              <a:t>2. </a:t>
            </a:r>
            <a:r>
              <a:rPr lang="en-US" b="1" dirty="0" smtClean="0">
                <a:solidFill>
                  <a:schemeClr val="tx1">
                    <a:lumMod val="95000"/>
                  </a:schemeClr>
                </a:solidFill>
                <a:ea typeface="Times New Roman" panose="02020603050405020304" pitchFamily="18" charset="0"/>
                <a:cs typeface="Times New Roman" panose="02020603050405020304" pitchFamily="18" charset="0"/>
              </a:rPr>
              <a:t>Eye of the machine </a:t>
            </a:r>
            <a:r>
              <a:rPr lang="en-US" dirty="0" smtClean="0">
                <a:solidFill>
                  <a:schemeClr val="tx1">
                    <a:lumMod val="95000"/>
                  </a:schemeClr>
                </a:solidFill>
                <a:ea typeface="Times New Roman" panose="02020603050405020304" pitchFamily="18" charset="0"/>
                <a:cs typeface="Times New Roman" panose="02020603050405020304" pitchFamily="18" charset="0"/>
              </a:rPr>
              <a:t>– we can make this machine operate with the detection of dirty in the writing board. The machine knows the location of dirty and erases it automatically.</a:t>
            </a:r>
          </a:p>
          <a:p>
            <a:pPr lvl="0" algn="just" defTabSz="914400" eaLnBrk="0" fontAlgn="base" hangingPunct="0">
              <a:spcBef>
                <a:spcPct val="0"/>
              </a:spcBef>
              <a:spcAft>
                <a:spcPct val="0"/>
              </a:spcAft>
            </a:pPr>
            <a:endParaRPr lang="en-US" dirty="0" smtClean="0">
              <a:solidFill>
                <a:schemeClr val="tx2"/>
              </a:solidFill>
              <a:cs typeface="Times New Roman" panose="02020603050405020304" pitchFamily="18" charset="0"/>
            </a:endParaRPr>
          </a:p>
          <a:p>
            <a:pPr lvl="0" algn="just" defTabSz="914400" eaLnBrk="0" fontAlgn="base" hangingPunct="0">
              <a:spcBef>
                <a:spcPct val="0"/>
              </a:spcBef>
              <a:spcAft>
                <a:spcPct val="0"/>
              </a:spcAft>
            </a:pPr>
            <a:r>
              <a:rPr lang="en-US" dirty="0" smtClean="0">
                <a:solidFill>
                  <a:schemeClr val="accent1">
                    <a:lumMod val="60000"/>
                    <a:lumOff val="40000"/>
                  </a:schemeClr>
                </a:solidFill>
                <a:ea typeface="Times New Roman" panose="02020603050405020304" pitchFamily="18" charset="0"/>
                <a:cs typeface="Times New Roman" panose="02020603050405020304" pitchFamily="18" charset="0"/>
              </a:rPr>
              <a:t>3. </a:t>
            </a:r>
            <a:r>
              <a:rPr lang="en-US" dirty="0" smtClean="0">
                <a:solidFill>
                  <a:schemeClr val="tx1">
                    <a:lumMod val="95000"/>
                  </a:schemeClr>
                </a:solidFill>
                <a:ea typeface="Times New Roman" panose="02020603050405020304" pitchFamily="18" charset="0"/>
                <a:cs typeface="Times New Roman" panose="02020603050405020304" pitchFamily="18" charset="0"/>
              </a:rPr>
              <a:t>Divide the board in some specific slots (part) and detect where dirt part on the board and clean this particular slots (part) before entering the teachers’ in the classroom.</a:t>
            </a:r>
          </a:p>
          <a:p>
            <a:pPr lvl="0" algn="just" defTabSz="914400" eaLnBrk="0" fontAlgn="base" hangingPunct="0">
              <a:spcBef>
                <a:spcPct val="0"/>
              </a:spcBef>
              <a:spcAft>
                <a:spcPct val="0"/>
              </a:spcAft>
            </a:pPr>
            <a:endParaRPr lang="en-US" dirty="0" smtClean="0">
              <a:solidFill>
                <a:schemeClr val="tx2"/>
              </a:solidFill>
              <a:cs typeface="Times New Roman" panose="02020603050405020304" pitchFamily="18" charset="0"/>
            </a:endParaRPr>
          </a:p>
          <a:p>
            <a:pPr lvl="0" algn="just" eaLnBrk="0" fontAlgn="base" hangingPunct="0">
              <a:spcBef>
                <a:spcPct val="0"/>
              </a:spcBef>
              <a:spcAft>
                <a:spcPct val="0"/>
              </a:spcAft>
            </a:pPr>
            <a:r>
              <a:rPr lang="en-US" dirty="0" smtClean="0">
                <a:solidFill>
                  <a:schemeClr val="accent1">
                    <a:lumMod val="60000"/>
                    <a:lumOff val="40000"/>
                  </a:schemeClr>
                </a:solidFill>
                <a:cs typeface="Times New Roman" panose="02020603050405020304" pitchFamily="18" charset="0"/>
              </a:rPr>
              <a:t>4. </a:t>
            </a:r>
            <a:r>
              <a:rPr lang="en-US" b="1" dirty="0" smtClean="0">
                <a:solidFill>
                  <a:schemeClr val="tx1">
                    <a:lumMod val="95000"/>
                  </a:schemeClr>
                </a:solidFill>
                <a:cs typeface="Times New Roman" panose="02020603050405020304" pitchFamily="18" charset="0"/>
              </a:rPr>
              <a:t>Data Recording</a:t>
            </a:r>
            <a:r>
              <a:rPr lang="en-US" b="1" dirty="0" smtClean="0">
                <a:solidFill>
                  <a:schemeClr val="tx1">
                    <a:lumMod val="95000"/>
                  </a:schemeClr>
                </a:solidFill>
                <a:ea typeface="Times New Roman" panose="02020603050405020304" pitchFamily="18" charset="0"/>
                <a:cs typeface="Times New Roman" panose="02020603050405020304" pitchFamily="18" charset="0"/>
              </a:rPr>
              <a:t> </a:t>
            </a:r>
            <a:r>
              <a:rPr lang="en-US" dirty="0" smtClean="0">
                <a:solidFill>
                  <a:schemeClr val="tx1">
                    <a:lumMod val="95000"/>
                  </a:schemeClr>
                </a:solidFill>
                <a:ea typeface="Times New Roman" panose="02020603050405020304" pitchFamily="18" charset="0"/>
                <a:cs typeface="Times New Roman" panose="02020603050405020304" pitchFamily="18" charset="0"/>
              </a:rPr>
              <a:t>– </a:t>
            </a:r>
            <a:r>
              <a:rPr lang="en-US" dirty="0" smtClean="0">
                <a:solidFill>
                  <a:schemeClr val="tx1">
                    <a:lumMod val="95000"/>
                  </a:schemeClr>
                </a:solidFill>
                <a:cs typeface="Times New Roman" panose="02020603050405020304" pitchFamily="18" charset="0"/>
              </a:rPr>
              <a:t>When cleaning the writing board using duster then save the all data on the writing board.</a:t>
            </a:r>
          </a:p>
          <a:p>
            <a:pPr lvl="0" algn="just" defTabSz="914400" eaLnBrk="0" fontAlgn="base" hangingPunct="0">
              <a:spcBef>
                <a:spcPct val="0"/>
              </a:spcBef>
              <a:spcAft>
                <a:spcPct val="0"/>
              </a:spcAft>
            </a:pPr>
            <a:endParaRPr lang="en-US" dirty="0" smtClean="0">
              <a:solidFill>
                <a:schemeClr val="tx2"/>
              </a:solidFill>
              <a:cs typeface="Times New Roman" panose="02020603050405020304" pitchFamily="18" charset="0"/>
            </a:endParaRPr>
          </a:p>
        </p:txBody>
      </p:sp>
      <p:pic>
        <p:nvPicPr>
          <p:cNvPr id="4" name="Picture 20" descr="Forward 3"/>
          <p:cNvPicPr>
            <a:picLocks noChangeAspect="1" noChangeArrowheads="1" noCrop="1"/>
          </p:cNvPicPr>
          <p:nvPr/>
        </p:nvPicPr>
        <p:blipFill>
          <a:blip r:embed="rId2" cstate="print"/>
          <a:srcRect/>
          <a:stretch>
            <a:fillRect/>
          </a:stretch>
        </p:blipFill>
        <p:spPr bwMode="auto">
          <a:xfrm>
            <a:off x="1783198" y="328245"/>
            <a:ext cx="508711" cy="443774"/>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24338" y="139700"/>
            <a:ext cx="11465169" cy="787400"/>
          </a:xfrm>
          <a:prstGeom prst="rect">
            <a:avLst/>
          </a:prstGeom>
          <a:effectLst>
            <a:glow rad="101600">
              <a:schemeClr val="accent1">
                <a:satMod val="175000"/>
                <a:alpha val="40000"/>
              </a:schemeClr>
            </a:glow>
          </a:effectLst>
        </p:spPr>
        <p:txBody>
          <a:bodyPr/>
          <a:lstStyle/>
          <a:p>
            <a:pPr marL="0" marR="0" lvl="0" indent="0" algn="ctr" defTabSz="457200" rtl="0" eaLnBrk="1" fontAlgn="auto" latinLnBrk="0" hangingPunct="1">
              <a:lnSpc>
                <a:spcPct val="100000"/>
              </a:lnSpc>
              <a:spcBef>
                <a:spcPct val="0"/>
              </a:spcBef>
              <a:spcAft>
                <a:spcPts val="0"/>
              </a:spcAft>
              <a:buClrTx/>
              <a:buSzTx/>
              <a:buFontTx/>
              <a:buNone/>
              <a:defRPr/>
            </a:pPr>
            <a:r>
              <a:rPr lang="en-US" sz="3600" b="1" dirty="0" smtClean="0">
                <a:solidFill>
                  <a:schemeClr val="tx2"/>
                </a:solidFill>
                <a:ea typeface="+mj-ea"/>
                <a:cs typeface="+mj-cs"/>
              </a:rPr>
              <a:t>References </a:t>
            </a:r>
            <a:r>
              <a:rPr kumimoji="0" lang="en-US" sz="3600" b="1" i="0" u="none" strike="noStrike" kern="1200" cap="none" spc="0" normalizeH="0" noProof="0" dirty="0" smtClean="0">
                <a:ln>
                  <a:noFill/>
                </a:ln>
                <a:solidFill>
                  <a:schemeClr val="tx2"/>
                </a:solidFill>
                <a:effectLst/>
                <a:uLnTx/>
                <a:uFillTx/>
                <a:latin typeface="+mn-lt"/>
                <a:ea typeface="+mj-ea"/>
                <a:cs typeface="+mj-cs"/>
              </a:rPr>
              <a:t> </a:t>
            </a:r>
            <a:r>
              <a:rPr kumimoji="0" lang="en-US" sz="3600" b="1" i="0" u="none" strike="noStrike" kern="1200" cap="none" spc="0" normalizeH="0" baseline="0" noProof="0" dirty="0" smtClean="0">
                <a:ln>
                  <a:noFill/>
                </a:ln>
                <a:solidFill>
                  <a:schemeClr val="tx2"/>
                </a:solidFill>
                <a:effectLst/>
                <a:uLnTx/>
                <a:uFillTx/>
                <a:latin typeface="+mn-lt"/>
                <a:ea typeface="+mj-ea"/>
                <a:cs typeface="+mj-cs"/>
              </a:rPr>
              <a:t> </a:t>
            </a:r>
            <a:br>
              <a:rPr kumimoji="0" lang="en-US" sz="3600" b="1" i="0" u="none" strike="noStrike" kern="1200" cap="none" spc="0" normalizeH="0" baseline="0" noProof="0" dirty="0" smtClean="0">
                <a:ln>
                  <a:noFill/>
                </a:ln>
                <a:solidFill>
                  <a:schemeClr val="tx2"/>
                </a:solidFill>
                <a:effectLst/>
                <a:uLnTx/>
                <a:uFillTx/>
                <a:latin typeface="+mn-lt"/>
                <a:ea typeface="+mj-ea"/>
                <a:cs typeface="+mj-cs"/>
              </a:rPr>
            </a:br>
            <a:endParaRPr kumimoji="0" lang="en-US" sz="3600" b="1" i="0" u="none" strike="noStrike" kern="1200" cap="none" spc="0" normalizeH="0" baseline="0" noProof="0" dirty="0">
              <a:ln>
                <a:noFill/>
              </a:ln>
              <a:solidFill>
                <a:schemeClr val="tx2"/>
              </a:solidFill>
              <a:effectLst/>
              <a:uLnTx/>
              <a:uFillTx/>
              <a:latin typeface="+mn-lt"/>
              <a:ea typeface="+mj-ea"/>
              <a:cs typeface="+mj-cs"/>
            </a:endParaRPr>
          </a:p>
        </p:txBody>
      </p:sp>
      <p:sp>
        <p:nvSpPr>
          <p:cNvPr id="5" name="TextBox 4"/>
          <p:cNvSpPr txBox="1"/>
          <p:nvPr/>
        </p:nvSpPr>
        <p:spPr>
          <a:xfrm>
            <a:off x="1320800" y="1028699"/>
            <a:ext cx="9156700" cy="6093976"/>
          </a:xfrm>
          <a:prstGeom prst="rect">
            <a:avLst/>
          </a:prstGeom>
          <a:noFill/>
        </p:spPr>
        <p:txBody>
          <a:bodyPr wrap="square" rtlCol="0">
            <a:spAutoFit/>
          </a:bodyPr>
          <a:lstStyle/>
          <a:p>
            <a:pPr algn="just"/>
            <a:r>
              <a:rPr lang="en-US" dirty="0" smtClean="0">
                <a:latin typeface="Times New Roman" panose="02020603050405020304" pitchFamily="18" charset="0"/>
                <a:cs typeface="Times New Roman" panose="02020603050405020304" pitchFamily="18" charset="0"/>
              </a:rPr>
              <a:t> </a:t>
            </a:r>
            <a:r>
              <a:rPr lang="en-US" sz="1400" dirty="0" smtClean="0">
                <a:latin typeface="Times New Roman" panose="02020603050405020304" pitchFamily="18" charset="0"/>
                <a:cs typeface="Times New Roman" panose="02020603050405020304" pitchFamily="18" charset="0"/>
              </a:rPr>
              <a:t>[1] J. </a:t>
            </a:r>
            <a:r>
              <a:rPr lang="en-US" sz="1400" dirty="0" err="1" smtClean="0">
                <a:latin typeface="Times New Roman" panose="02020603050405020304" pitchFamily="18" charset="0"/>
                <a:cs typeface="Times New Roman" panose="02020603050405020304" pitchFamily="18" charset="0"/>
              </a:rPr>
              <a:t>Goga</a:t>
            </a:r>
            <a:r>
              <a:rPr lang="en-US" sz="1400" dirty="0" smtClean="0">
                <a:latin typeface="Times New Roman" panose="02020603050405020304" pitchFamily="18" charset="0"/>
                <a:cs typeface="Times New Roman" panose="02020603050405020304" pitchFamily="18" charset="0"/>
              </a:rPr>
              <a:t> and S. </a:t>
            </a:r>
            <a:r>
              <a:rPr lang="en-US" sz="1400" dirty="0" err="1" smtClean="0">
                <a:latin typeface="Times New Roman" panose="02020603050405020304" pitchFamily="18" charset="0"/>
                <a:cs typeface="Times New Roman" panose="02020603050405020304" pitchFamily="18" charset="0"/>
              </a:rPr>
              <a:t>Kajan</a:t>
            </a:r>
            <a:r>
              <a:rPr lang="en-US" sz="1400" dirty="0" smtClean="0">
                <a:latin typeface="Times New Roman" panose="02020603050405020304" pitchFamily="18" charset="0"/>
                <a:cs typeface="Times New Roman" panose="02020603050405020304" pitchFamily="18" charset="0"/>
              </a:rPr>
              <a:t>, "Hand gesture recognition using 3D sensors," 2017 International                                                 Symposium ELMAR, </a:t>
            </a:r>
            <a:r>
              <a:rPr lang="en-US" sz="1400" dirty="0" err="1" smtClean="0">
                <a:latin typeface="Times New Roman" panose="02020603050405020304" pitchFamily="18" charset="0"/>
                <a:cs typeface="Times New Roman" panose="02020603050405020304" pitchFamily="18" charset="0"/>
              </a:rPr>
              <a:t>Zadar</a:t>
            </a:r>
            <a:r>
              <a:rPr lang="en-US" sz="1400" dirty="0" smtClean="0">
                <a:latin typeface="Times New Roman" panose="02020603050405020304" pitchFamily="18" charset="0"/>
                <a:cs typeface="Times New Roman" panose="02020603050405020304" pitchFamily="18" charset="0"/>
              </a:rPr>
              <a:t>, 2017, pp. 181-184</a:t>
            </a:r>
          </a:p>
          <a:p>
            <a:pPr algn="just"/>
            <a:r>
              <a:rPr lang="en-US" sz="1400" dirty="0" smtClean="0">
                <a:solidFill>
                  <a:schemeClr val="tx2"/>
                </a:solidFill>
                <a:latin typeface="Times New Roman" panose="02020603050405020304" pitchFamily="18" charset="0"/>
                <a:cs typeface="Times New Roman" panose="02020603050405020304" pitchFamily="18" charset="0"/>
                <a:hlinkClick r:id="rId2"/>
              </a:rPr>
              <a:t>https://ieeexplore.ieee.org/stamp/stamp.jsp?tp=&amp;arnumber=8124463&amp;isnumber=8124414</a:t>
            </a:r>
            <a:endParaRPr lang="en-US" sz="1400" dirty="0" smtClean="0">
              <a:solidFill>
                <a:schemeClr val="tx2"/>
              </a:solidFill>
              <a:latin typeface="Times New Roman" panose="02020603050405020304" pitchFamily="18" charset="0"/>
              <a:cs typeface="Times New Roman" panose="02020603050405020304" pitchFamily="18" charset="0"/>
            </a:endParaRPr>
          </a:p>
          <a:p>
            <a:pPr algn="just"/>
            <a:endParaRPr lang="en-US" sz="1400" dirty="0" smtClean="0">
              <a:latin typeface="Times New Roman" panose="02020603050405020304" pitchFamily="18" charset="0"/>
              <a:cs typeface="Times New Roman" panose="02020603050405020304" pitchFamily="18" charset="0"/>
            </a:endParaRPr>
          </a:p>
          <a:p>
            <a:pPr algn="just"/>
            <a:r>
              <a:rPr lang="en-US" sz="1400" dirty="0" smtClean="0">
                <a:latin typeface="Times New Roman" panose="02020603050405020304" pitchFamily="18" charset="0"/>
                <a:cs typeface="Times New Roman" panose="02020603050405020304" pitchFamily="18" charset="0"/>
              </a:rPr>
              <a:t>[2] Y. A. </a:t>
            </a:r>
            <a:r>
              <a:rPr lang="en-US" sz="1400" dirty="0" err="1" smtClean="0">
                <a:latin typeface="Times New Roman" panose="02020603050405020304" pitchFamily="18" charset="0"/>
                <a:cs typeface="Times New Roman" panose="02020603050405020304" pitchFamily="18" charset="0"/>
              </a:rPr>
              <a:t>Badamasi</a:t>
            </a:r>
            <a:r>
              <a:rPr lang="en-US" sz="1400" dirty="0" smtClean="0">
                <a:latin typeface="Times New Roman" panose="02020603050405020304" pitchFamily="18" charset="0"/>
                <a:cs typeface="Times New Roman" panose="02020603050405020304" pitchFamily="18" charset="0"/>
              </a:rPr>
              <a:t>, "The working principle of an Arduino," 2014 11th International Conference on Electronics, Computer and Computation (ICECCO), Abuja, 2014, pp. 1-4.</a:t>
            </a:r>
          </a:p>
          <a:p>
            <a:pPr algn="just"/>
            <a:r>
              <a:rPr lang="en-US" sz="1400" dirty="0" smtClean="0">
                <a:latin typeface="Times New Roman" panose="02020603050405020304" pitchFamily="18" charset="0"/>
                <a:cs typeface="Times New Roman" panose="02020603050405020304" pitchFamily="18" charset="0"/>
                <a:hlinkClick r:id="rId3"/>
              </a:rPr>
              <a:t>https://ieeexplore.ieee.org/stamp/stamp.jsp?tp=&amp;arnumber=6997578&amp;isnumber=6997537</a:t>
            </a:r>
            <a:endParaRPr lang="en-US" sz="1400" dirty="0" smtClean="0">
              <a:latin typeface="Times New Roman" panose="02020603050405020304" pitchFamily="18" charset="0"/>
              <a:cs typeface="Times New Roman" panose="02020603050405020304" pitchFamily="18" charset="0"/>
            </a:endParaRPr>
          </a:p>
          <a:p>
            <a:pPr algn="just"/>
            <a:endParaRPr lang="en-US" sz="1400" dirty="0" smtClean="0">
              <a:latin typeface="Times New Roman" panose="02020603050405020304" pitchFamily="18" charset="0"/>
              <a:cs typeface="Times New Roman" panose="02020603050405020304" pitchFamily="18" charset="0"/>
            </a:endParaRPr>
          </a:p>
          <a:p>
            <a:pPr algn="just"/>
            <a:r>
              <a:rPr lang="en-US" sz="1400" dirty="0" smtClean="0">
                <a:latin typeface="Times New Roman" panose="02020603050405020304" pitchFamily="18" charset="0"/>
                <a:cs typeface="Times New Roman" panose="02020603050405020304" pitchFamily="18" charset="0"/>
              </a:rPr>
              <a:t>[3] S. S. </a:t>
            </a:r>
            <a:r>
              <a:rPr lang="en-US" sz="1400" dirty="0" err="1" smtClean="0">
                <a:latin typeface="Times New Roman" panose="02020603050405020304" pitchFamily="18" charset="0"/>
                <a:cs typeface="Times New Roman" panose="02020603050405020304" pitchFamily="18" charset="0"/>
              </a:rPr>
              <a:t>Syazlina</a:t>
            </a:r>
            <a:r>
              <a:rPr lang="en-US" sz="1400" dirty="0" smtClean="0">
                <a:latin typeface="Times New Roman" panose="02020603050405020304" pitchFamily="18" charset="0"/>
                <a:cs typeface="Times New Roman" panose="02020603050405020304" pitchFamily="18" charset="0"/>
              </a:rPr>
              <a:t> </a:t>
            </a:r>
            <a:r>
              <a:rPr lang="en-US" sz="1400" dirty="0" err="1" smtClean="0">
                <a:latin typeface="Times New Roman" panose="02020603050405020304" pitchFamily="18" charset="0"/>
                <a:cs typeface="Times New Roman" panose="02020603050405020304" pitchFamily="18" charset="0"/>
              </a:rPr>
              <a:t>Mohd</a:t>
            </a:r>
            <a:r>
              <a:rPr lang="en-US" sz="1400" dirty="0" smtClean="0">
                <a:latin typeface="Times New Roman" panose="02020603050405020304" pitchFamily="18" charset="0"/>
                <a:cs typeface="Times New Roman" panose="02020603050405020304" pitchFamily="18" charset="0"/>
              </a:rPr>
              <a:t> </a:t>
            </a:r>
            <a:r>
              <a:rPr lang="en-US" sz="1400" dirty="0" err="1" smtClean="0">
                <a:latin typeface="Times New Roman" panose="02020603050405020304" pitchFamily="18" charset="0"/>
                <a:cs typeface="Times New Roman" panose="02020603050405020304" pitchFamily="18" charset="0"/>
              </a:rPr>
              <a:t>Soleh</a:t>
            </a:r>
            <a:r>
              <a:rPr lang="en-US" sz="1400" dirty="0" smtClean="0">
                <a:latin typeface="Times New Roman" panose="02020603050405020304" pitchFamily="18" charset="0"/>
                <a:cs typeface="Times New Roman" panose="02020603050405020304" pitchFamily="18" charset="0"/>
              </a:rPr>
              <a:t>, M. M. </a:t>
            </a:r>
            <a:r>
              <a:rPr lang="en-US" sz="1400" dirty="0" err="1" smtClean="0">
                <a:latin typeface="Times New Roman" panose="02020603050405020304" pitchFamily="18" charset="0"/>
                <a:cs typeface="Times New Roman" panose="02020603050405020304" pitchFamily="18" charset="0"/>
              </a:rPr>
              <a:t>Som</a:t>
            </a:r>
            <a:r>
              <a:rPr lang="en-US" sz="1400" dirty="0" smtClean="0">
                <a:latin typeface="Times New Roman" panose="02020603050405020304" pitchFamily="18" charset="0"/>
                <a:cs typeface="Times New Roman" panose="02020603050405020304" pitchFamily="18" charset="0"/>
              </a:rPr>
              <a:t>, M. H. </a:t>
            </a:r>
            <a:r>
              <a:rPr lang="en-US" sz="1400" dirty="0" err="1" smtClean="0">
                <a:latin typeface="Times New Roman" panose="02020603050405020304" pitchFamily="18" charset="0"/>
                <a:cs typeface="Times New Roman" panose="02020603050405020304" pitchFamily="18" charset="0"/>
              </a:rPr>
              <a:t>Abd</a:t>
            </a:r>
            <a:r>
              <a:rPr lang="en-US" sz="1400" dirty="0" smtClean="0">
                <a:latin typeface="Times New Roman" panose="02020603050405020304" pitchFamily="18" charset="0"/>
                <a:cs typeface="Times New Roman" panose="02020603050405020304" pitchFamily="18" charset="0"/>
              </a:rPr>
              <a:t> </a:t>
            </a:r>
            <a:r>
              <a:rPr lang="en-US" sz="1400" dirty="0" err="1" smtClean="0">
                <a:latin typeface="Times New Roman" panose="02020603050405020304" pitchFamily="18" charset="0"/>
                <a:cs typeface="Times New Roman" panose="02020603050405020304" pitchFamily="18" charset="0"/>
              </a:rPr>
              <a:t>Wahab</a:t>
            </a:r>
            <a:r>
              <a:rPr lang="en-US" sz="1400" dirty="0" smtClean="0">
                <a:latin typeface="Times New Roman" panose="02020603050405020304" pitchFamily="18" charset="0"/>
                <a:cs typeface="Times New Roman" panose="02020603050405020304" pitchFamily="18" charset="0"/>
              </a:rPr>
              <a:t>, A. Mustapha, N. A. Othman and M. Z. </a:t>
            </a:r>
            <a:r>
              <a:rPr lang="en-US" sz="1400" dirty="0" err="1" smtClean="0">
                <a:latin typeface="Times New Roman" panose="02020603050405020304" pitchFamily="18" charset="0"/>
                <a:cs typeface="Times New Roman" panose="02020603050405020304" pitchFamily="18" charset="0"/>
              </a:rPr>
              <a:t>Saringat</a:t>
            </a:r>
            <a:r>
              <a:rPr lang="en-US" sz="1400" dirty="0" smtClean="0">
                <a:latin typeface="Times New Roman" panose="02020603050405020304" pitchFamily="18" charset="0"/>
                <a:cs typeface="Times New Roman" panose="02020603050405020304" pitchFamily="18" charset="0"/>
              </a:rPr>
              <a:t>, "Arduino-Based Wireless Motion Detecting System," 2018 IEEE Conference on Open Systems (ICOS), </a:t>
            </a:r>
            <a:r>
              <a:rPr lang="en-US" sz="1400" dirty="0" err="1" smtClean="0">
                <a:latin typeface="Times New Roman" panose="02020603050405020304" pitchFamily="18" charset="0"/>
                <a:cs typeface="Times New Roman" panose="02020603050405020304" pitchFamily="18" charset="0"/>
              </a:rPr>
              <a:t>Langkawi</a:t>
            </a:r>
            <a:r>
              <a:rPr lang="en-US" sz="1400" dirty="0" smtClean="0">
                <a:latin typeface="Times New Roman" panose="02020603050405020304" pitchFamily="18" charset="0"/>
                <a:cs typeface="Times New Roman" panose="02020603050405020304" pitchFamily="18" charset="0"/>
              </a:rPr>
              <a:t> Island, Malaysia, 2018, pp. 71-75.</a:t>
            </a:r>
          </a:p>
          <a:p>
            <a:pPr algn="just"/>
            <a:r>
              <a:rPr lang="en-US" sz="1400" dirty="0" smtClean="0">
                <a:latin typeface="Times New Roman" panose="02020603050405020304" pitchFamily="18" charset="0"/>
                <a:cs typeface="Times New Roman" panose="02020603050405020304" pitchFamily="18" charset="0"/>
                <a:hlinkClick r:id="rId4"/>
              </a:rPr>
              <a:t>https://ieeexplore.ieee.org/stamp/stamp.jsp?tp=&amp;arnumber=8632703&amp;isnumber=8632697</a:t>
            </a:r>
            <a:endParaRPr lang="en-US" sz="1400" dirty="0" smtClean="0">
              <a:latin typeface="Times New Roman" panose="02020603050405020304" pitchFamily="18" charset="0"/>
              <a:cs typeface="Times New Roman" panose="02020603050405020304" pitchFamily="18" charset="0"/>
            </a:endParaRPr>
          </a:p>
          <a:p>
            <a:pPr algn="just"/>
            <a:endParaRPr lang="en-US" sz="1400" dirty="0" smtClean="0">
              <a:latin typeface="Times New Roman" panose="02020603050405020304" pitchFamily="18" charset="0"/>
              <a:cs typeface="Times New Roman" panose="02020603050405020304" pitchFamily="18" charset="0"/>
            </a:endParaRPr>
          </a:p>
          <a:p>
            <a:pPr algn="just"/>
            <a:r>
              <a:rPr lang="en-US" sz="1400" dirty="0" smtClean="0">
                <a:latin typeface="Times New Roman" panose="02020603050405020304" pitchFamily="18" charset="0"/>
                <a:cs typeface="Times New Roman" panose="02020603050405020304" pitchFamily="18" charset="0"/>
              </a:rPr>
              <a:t>[4] Z. </a:t>
            </a:r>
            <a:r>
              <a:rPr lang="en-US" sz="1400" dirty="0" err="1" smtClean="0">
                <a:latin typeface="Times New Roman" panose="02020603050405020304" pitchFamily="18" charset="0"/>
                <a:cs typeface="Times New Roman" panose="02020603050405020304" pitchFamily="18" charset="0"/>
              </a:rPr>
              <a:t>Haishui</a:t>
            </a:r>
            <a:r>
              <a:rPr lang="en-US" sz="1400" dirty="0" smtClean="0">
                <a:latin typeface="Times New Roman" panose="02020603050405020304" pitchFamily="18" charset="0"/>
                <a:cs typeface="Times New Roman" panose="02020603050405020304" pitchFamily="18" charset="0"/>
              </a:rPr>
              <a:t>, W. </a:t>
            </a:r>
            <a:r>
              <a:rPr lang="en-US" sz="1400" dirty="0" err="1" smtClean="0">
                <a:latin typeface="Times New Roman" panose="02020603050405020304" pitchFamily="18" charset="0"/>
                <a:cs typeface="Times New Roman" panose="02020603050405020304" pitchFamily="18" charset="0"/>
              </a:rPr>
              <a:t>Dahu</a:t>
            </a:r>
            <a:r>
              <a:rPr lang="en-US" sz="1400" dirty="0" smtClean="0">
                <a:latin typeface="Times New Roman" panose="02020603050405020304" pitchFamily="18" charset="0"/>
                <a:cs typeface="Times New Roman" panose="02020603050405020304" pitchFamily="18" charset="0"/>
              </a:rPr>
              <a:t>, Z. Tong and H. </a:t>
            </a:r>
            <a:r>
              <a:rPr lang="en-US" sz="1400" dirty="0" err="1" smtClean="0">
                <a:latin typeface="Times New Roman" panose="02020603050405020304" pitchFamily="18" charset="0"/>
                <a:cs typeface="Times New Roman" panose="02020603050405020304" pitchFamily="18" charset="0"/>
              </a:rPr>
              <a:t>Keming</a:t>
            </a:r>
            <a:r>
              <a:rPr lang="en-US" sz="1400" dirty="0" smtClean="0">
                <a:latin typeface="Times New Roman" panose="02020603050405020304" pitchFamily="18" charset="0"/>
                <a:cs typeface="Times New Roman" panose="02020603050405020304" pitchFamily="18" charset="0"/>
              </a:rPr>
              <a:t>, "Design on a DC Motor Speed Control," 2010 International Conference on Intelligent Computation Technology and Automation, Changsha, 2010, pp. 59-63.</a:t>
            </a:r>
          </a:p>
          <a:p>
            <a:pPr algn="just"/>
            <a:r>
              <a:rPr lang="en-US" sz="1400" dirty="0" smtClean="0">
                <a:latin typeface="Times New Roman" panose="02020603050405020304" pitchFamily="18" charset="0"/>
                <a:cs typeface="Times New Roman" panose="02020603050405020304" pitchFamily="18" charset="0"/>
                <a:hlinkClick r:id="rId5"/>
              </a:rPr>
              <a:t>https://ieeexplore.ieee.org/stamp/stamp.jsp?tp=&amp;arnumber=5522813&amp;isnumber=5522297</a:t>
            </a:r>
            <a:endParaRPr lang="en-US" sz="1400" dirty="0" smtClean="0">
              <a:latin typeface="Times New Roman" panose="02020603050405020304" pitchFamily="18" charset="0"/>
              <a:cs typeface="Times New Roman" panose="02020603050405020304" pitchFamily="18" charset="0"/>
            </a:endParaRPr>
          </a:p>
          <a:p>
            <a:pPr algn="just"/>
            <a:endParaRPr lang="en-US" sz="1400" dirty="0" smtClean="0">
              <a:latin typeface="Times New Roman" panose="02020603050405020304" pitchFamily="18" charset="0"/>
              <a:cs typeface="Times New Roman" panose="02020603050405020304" pitchFamily="18" charset="0"/>
            </a:endParaRPr>
          </a:p>
          <a:p>
            <a:pPr algn="just"/>
            <a:r>
              <a:rPr lang="en-US" sz="1400" dirty="0" smtClean="0">
                <a:latin typeface="Times New Roman" panose="02020603050405020304" pitchFamily="18" charset="0"/>
                <a:cs typeface="Times New Roman" panose="02020603050405020304" pitchFamily="18" charset="0"/>
              </a:rPr>
              <a:t>[5] “Arduino controlled motion sensor,” https://www.instructables.com/id/Arduino-Controlled-Motion-Sensor/, accessed September 21, 2018.</a:t>
            </a:r>
          </a:p>
          <a:p>
            <a:pPr algn="just"/>
            <a:endParaRPr lang="en-US" sz="1400" dirty="0" smtClean="0">
              <a:latin typeface="Times New Roman" panose="02020603050405020304" pitchFamily="18" charset="0"/>
              <a:cs typeface="Times New Roman" panose="02020603050405020304" pitchFamily="18" charset="0"/>
            </a:endParaRPr>
          </a:p>
          <a:p>
            <a:pPr algn="just"/>
            <a:r>
              <a:rPr lang="en-US" sz="1400" dirty="0" smtClean="0">
                <a:latin typeface="Times New Roman" panose="02020603050405020304" pitchFamily="18" charset="0"/>
                <a:cs typeface="Times New Roman" panose="02020603050405020304" pitchFamily="18" charset="0"/>
              </a:rPr>
              <a:t>[6] A. G. Smith, “Introduction to Arduino,” published in September, vol. 30, pp. 115–125, 2011.</a:t>
            </a:r>
          </a:p>
          <a:p>
            <a:pPr algn="just"/>
            <a:endParaRPr lang="en-US" sz="1400" dirty="0" smtClean="0">
              <a:latin typeface="Times New Roman" panose="02020603050405020304" pitchFamily="18" charset="0"/>
              <a:cs typeface="Times New Roman" panose="02020603050405020304" pitchFamily="18" charset="0"/>
            </a:endParaRPr>
          </a:p>
          <a:p>
            <a:pPr algn="just"/>
            <a:r>
              <a:rPr lang="en-US" sz="1400" dirty="0" smtClean="0">
                <a:latin typeface="Times New Roman" panose="02020603050405020304" pitchFamily="18" charset="0"/>
                <a:cs typeface="Times New Roman" panose="02020603050405020304" pitchFamily="18" charset="0"/>
              </a:rPr>
              <a:t>[7] </a:t>
            </a:r>
            <a:r>
              <a:rPr lang="en-US" sz="1400" dirty="0" smtClean="0">
                <a:latin typeface="Times New Roman" panose="02020603050405020304" pitchFamily="18" charset="0"/>
                <a:cs typeface="Times New Roman" panose="02020603050405020304" pitchFamily="18" charset="0"/>
                <a:hlinkClick r:id="rId6"/>
              </a:rPr>
              <a:t>https://www.tinkercad.com/circuits</a:t>
            </a:r>
            <a:endParaRPr lang="en-US" sz="1400" dirty="0" smtClean="0">
              <a:latin typeface="Times New Roman" panose="02020603050405020304" pitchFamily="18" charset="0"/>
              <a:cs typeface="Times New Roman" panose="02020603050405020304" pitchFamily="18" charset="0"/>
            </a:endParaRPr>
          </a:p>
          <a:p>
            <a:pPr algn="just"/>
            <a:endParaRPr lang="en-US" sz="1400" dirty="0" smtClean="0"/>
          </a:p>
          <a:p>
            <a:pPr algn="just"/>
            <a:endParaRPr lang="en-US" sz="1400" dirty="0" smtClean="0"/>
          </a:p>
          <a:p>
            <a:endParaRPr lang="en-US" dirty="0" smtClean="0"/>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 calcmode="lin" valueType="num">
                                      <p:cBhvr additive="base">
                                        <p:cTn id="1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 calcmode="lin" valueType="num">
                                      <p:cBhvr additive="base">
                                        <p:cTn id="19"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anim calcmode="lin" valueType="num">
                                      <p:cBhvr additive="base">
                                        <p:cTn id="23"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6" end="6"/>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anim calcmode="lin" valueType="num">
                                      <p:cBhvr additive="base">
                                        <p:cTn id="27"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
                                            <p:txEl>
                                              <p:pRg st="7" end="7"/>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anim calcmode="lin" valueType="num">
                                      <p:cBhvr additive="base">
                                        <p:cTn id="31"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9" end="9"/>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anim calcmode="lin" valueType="num">
                                      <p:cBhvr additive="base">
                                        <p:cTn id="35" dur="500" fill="hold"/>
                                        <p:tgtEl>
                                          <p:spTgt spid="5">
                                            <p:txEl>
                                              <p:pRg st="10" end="1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10" end="10"/>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
                                            <p:txEl>
                                              <p:pRg st="12" end="12"/>
                                            </p:txEl>
                                          </p:spTgt>
                                        </p:tgtEl>
                                        <p:attrNameLst>
                                          <p:attrName>style.visibility</p:attrName>
                                        </p:attrNameLst>
                                      </p:cBhvr>
                                      <p:to>
                                        <p:strVal val="visible"/>
                                      </p:to>
                                    </p:set>
                                    <p:anim calcmode="lin" valueType="num">
                                      <p:cBhvr additive="base">
                                        <p:cTn id="39" dur="500" fill="hold"/>
                                        <p:tgtEl>
                                          <p:spTgt spid="5">
                                            <p:txEl>
                                              <p:pRg st="12" end="12"/>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
                                            <p:txEl>
                                              <p:pRg st="12" end="12"/>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
                                            <p:txEl>
                                              <p:pRg st="14" end="14"/>
                                            </p:txEl>
                                          </p:spTgt>
                                        </p:tgtEl>
                                        <p:attrNameLst>
                                          <p:attrName>style.visibility</p:attrName>
                                        </p:attrNameLst>
                                      </p:cBhvr>
                                      <p:to>
                                        <p:strVal val="visible"/>
                                      </p:to>
                                    </p:set>
                                    <p:anim calcmode="lin" valueType="num">
                                      <p:cBhvr additive="base">
                                        <p:cTn id="43" dur="500" fill="hold"/>
                                        <p:tgtEl>
                                          <p:spTgt spid="5">
                                            <p:txEl>
                                              <p:pRg st="14" end="1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14" end="14"/>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5">
                                            <p:txEl>
                                              <p:pRg st="16" end="16"/>
                                            </p:txEl>
                                          </p:spTgt>
                                        </p:tgtEl>
                                        <p:attrNameLst>
                                          <p:attrName>style.visibility</p:attrName>
                                        </p:attrNameLst>
                                      </p:cBhvr>
                                      <p:to>
                                        <p:strVal val="visible"/>
                                      </p:to>
                                    </p:set>
                                    <p:anim calcmode="lin" valueType="num">
                                      <p:cBhvr additive="base">
                                        <p:cTn id="47" dur="500" fill="hold"/>
                                        <p:tgtEl>
                                          <p:spTgt spid="5">
                                            <p:txEl>
                                              <p:pRg st="16" end="16"/>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5">
                                            <p:txEl>
                                              <p:pRg st="16" end="1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p:cNvSpPr txBox="1">
            <a:spLocks noChangeArrowheads="1"/>
          </p:cNvSpPr>
          <p:nvPr/>
        </p:nvSpPr>
        <p:spPr bwMode="auto">
          <a:xfrm>
            <a:off x="812800" y="1570892"/>
            <a:ext cx="10566400" cy="2154436"/>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a:r>
              <a:rPr lang="en-US" sz="8000" b="1" dirty="0" smtClean="0">
                <a:solidFill>
                  <a:schemeClr val="tx1">
                    <a:lumMod val="95000"/>
                  </a:schemeClr>
                </a:solidFill>
                <a:latin typeface="+mj-lt"/>
              </a:rPr>
              <a:t> </a:t>
            </a:r>
            <a:r>
              <a:rPr lang="en-US" sz="8000" b="1" dirty="0">
                <a:solidFill>
                  <a:schemeClr val="tx1">
                    <a:lumMod val="95000"/>
                  </a:schemeClr>
                </a:solidFill>
                <a:latin typeface="Bahnschrift" panose="020B0502040204020203" pitchFamily="34" charset="0"/>
              </a:rPr>
              <a:t>THANK YOU </a:t>
            </a:r>
          </a:p>
          <a:p>
            <a:pPr algn="r"/>
            <a:endParaRPr lang="en-US" dirty="0"/>
          </a:p>
          <a:p>
            <a:pPr algn="r"/>
            <a:endParaRPr lang="en-US" dirty="0"/>
          </a:p>
          <a:p>
            <a:pPr algn="r"/>
            <a:endParaRPr lang="en-US"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to="" calcmode="lin" valueType="num">
                                      <p:cBhvr>
                                        <p:cTn id="7" dur="1" fill="hold"/>
                                        <p:tgtEl>
                                          <p:spTgt spid="3"/>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77800"/>
            <a:ext cx="11012489" cy="723900"/>
          </a:xfrm>
        </p:spPr>
        <p:txBody>
          <a:bodyPr/>
          <a:lstStyle/>
          <a:p>
            <a:pPr algn="ctr"/>
            <a:r>
              <a:rPr lang="en-US" sz="3600" b="1" dirty="0" smtClean="0">
                <a:solidFill>
                  <a:schemeClr val="tx1">
                    <a:lumMod val="95000"/>
                  </a:schemeClr>
                </a:solidFill>
              </a:rPr>
              <a:t>Abstract </a:t>
            </a:r>
            <a:endParaRPr lang="en-US" sz="3600" b="1" dirty="0">
              <a:solidFill>
                <a:schemeClr val="tx1">
                  <a:lumMod val="95000"/>
                </a:schemeClr>
              </a:solidFill>
            </a:endParaRPr>
          </a:p>
        </p:txBody>
      </p:sp>
      <p:sp>
        <p:nvSpPr>
          <p:cNvPr id="4" name="TextBox 3"/>
          <p:cNvSpPr txBox="1"/>
          <p:nvPr/>
        </p:nvSpPr>
        <p:spPr>
          <a:xfrm>
            <a:off x="1308100" y="1168400"/>
            <a:ext cx="9842500" cy="3781484"/>
          </a:xfrm>
          <a:prstGeom prst="rect">
            <a:avLst/>
          </a:prstGeom>
          <a:noFill/>
        </p:spPr>
        <p:txBody>
          <a:bodyPr wrap="square" rtlCol="0" anchor="ctr">
            <a:spAutoFit/>
          </a:bodyPr>
          <a:lstStyle/>
          <a:p>
            <a:pPr algn="just">
              <a:lnSpc>
                <a:spcPct val="150000"/>
              </a:lnSpc>
            </a:pPr>
            <a:r>
              <a:rPr lang="en-US" dirty="0" smtClean="0">
                <a:solidFill>
                  <a:schemeClr val="tx1">
                    <a:lumMod val="95000"/>
                  </a:schemeClr>
                </a:solidFill>
                <a:latin typeface="Times New Roman" panose="02020603050405020304" pitchFamily="18" charset="0"/>
                <a:cs typeface="Times New Roman" panose="02020603050405020304" pitchFamily="18" charset="0"/>
              </a:rPr>
              <a:t>Cleaning blackboard or whiteboard consumes a lot of time while teaching we have proposed an automated blackboard or whiteboard cleaning mechanism that cleans the entire board automatically with the help of two modes. This concept uses the two-in-one switch for the two modes selection one for specific portion mode &amp; second for the entire board mode. First is the specific portion mode and second is the Entire board mode. We use duster mounted on rack &amp; pinion which are in connected on a supporting frame this rack &amp; pinion are connected to a rod. We now use a 3DC motor to drive this rack &amp; pinion in the required direction. First DC motor drives the duster forward and backward direction. The second DC motor is to drive the duster in up and down direction and third DC motor is used for the circular direction. So that we get the entire board clean as the frame reaches the other end of the board</a:t>
            </a:r>
            <a:endParaRPr lang="en-US" dirty="0">
              <a:solidFill>
                <a:schemeClr val="tx1">
                  <a:lumMod val="9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0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7500" y="228600"/>
            <a:ext cx="11569700" cy="646331"/>
          </a:xfrm>
          <a:prstGeom prst="rect">
            <a:avLst/>
          </a:prstGeom>
        </p:spPr>
        <p:txBody>
          <a:bodyPr wrap="square">
            <a:spAutoFit/>
          </a:bodyPr>
          <a:lstStyle/>
          <a:p>
            <a:pPr algn="ctr"/>
            <a:r>
              <a:rPr lang="en-US" sz="3600" b="1" dirty="0" smtClean="0">
                <a:solidFill>
                  <a:schemeClr val="tx1">
                    <a:lumMod val="95000"/>
                  </a:schemeClr>
                </a:solidFill>
              </a:rPr>
              <a:t>Introduction</a:t>
            </a:r>
            <a:endParaRPr lang="en-US" sz="3600" dirty="0">
              <a:solidFill>
                <a:schemeClr val="tx1">
                  <a:lumMod val="95000"/>
                </a:schemeClr>
              </a:solidFill>
            </a:endParaRPr>
          </a:p>
        </p:txBody>
      </p:sp>
      <p:sp>
        <p:nvSpPr>
          <p:cNvPr id="4" name="TextBox 3"/>
          <p:cNvSpPr txBox="1"/>
          <p:nvPr/>
        </p:nvSpPr>
        <p:spPr>
          <a:xfrm>
            <a:off x="1295400" y="1028700"/>
            <a:ext cx="9512300" cy="4385816"/>
          </a:xfrm>
          <a:prstGeom prst="rect">
            <a:avLst/>
          </a:prstGeom>
          <a:noFill/>
        </p:spPr>
        <p:txBody>
          <a:bodyPr wrap="square" rtlCol="0">
            <a:spAutoFit/>
          </a:bodyPr>
          <a:lstStyle/>
          <a:p>
            <a:pPr algn="just"/>
            <a:r>
              <a:rPr lang="en-US" dirty="0" smtClean="0"/>
              <a:t> </a:t>
            </a:r>
          </a:p>
          <a:p>
            <a:pPr algn="just">
              <a:lnSpc>
                <a:spcPct val="150000"/>
              </a:lnSpc>
              <a:buFont typeface="Wingdings" panose="05000000000000000000" pitchFamily="2" charset="2"/>
              <a:buChar char="§"/>
            </a:pPr>
            <a:r>
              <a:rPr lang="en-US" dirty="0" smtClean="0">
                <a:solidFill>
                  <a:schemeClr val="accent1"/>
                </a:solidFill>
              </a:rPr>
              <a:t> </a:t>
            </a:r>
            <a:r>
              <a:rPr lang="en-US" dirty="0" smtClean="0">
                <a:solidFill>
                  <a:schemeClr val="tx1">
                    <a:lumMod val="95000"/>
                  </a:schemeClr>
                </a:solidFill>
              </a:rPr>
              <a:t>By the use of this automatic blackboard duster, we can save time and energy.</a:t>
            </a:r>
          </a:p>
          <a:p>
            <a:pPr algn="just">
              <a:lnSpc>
                <a:spcPct val="150000"/>
              </a:lnSpc>
              <a:buFont typeface="Wingdings" panose="05000000000000000000" pitchFamily="2" charset="2"/>
              <a:buChar char="§"/>
            </a:pPr>
            <a:r>
              <a:rPr lang="en-US" dirty="0" smtClean="0">
                <a:solidFill>
                  <a:schemeClr val="accent1"/>
                </a:solidFill>
              </a:rPr>
              <a:t> </a:t>
            </a:r>
            <a:r>
              <a:rPr lang="en-US" dirty="0" smtClean="0">
                <a:solidFill>
                  <a:schemeClr val="tx1">
                    <a:lumMod val="95000"/>
                  </a:schemeClr>
                </a:solidFill>
              </a:rPr>
              <a:t>Our system uses a set of frames, duster, motors, 3D gesture sensor, limit switches, rack &amp; pinion, toggle clamp, DC motors to achieve this mechanism.</a:t>
            </a:r>
          </a:p>
          <a:p>
            <a:pPr algn="just">
              <a:lnSpc>
                <a:spcPct val="150000"/>
              </a:lnSpc>
              <a:buFont typeface="Wingdings" panose="05000000000000000000" pitchFamily="2" charset="2"/>
              <a:buChar char="§"/>
            </a:pPr>
            <a:r>
              <a:rPr lang="en-US" dirty="0" smtClean="0">
                <a:solidFill>
                  <a:schemeClr val="accent1"/>
                </a:solidFill>
              </a:rPr>
              <a:t> </a:t>
            </a:r>
            <a:r>
              <a:rPr lang="en-US" dirty="0" smtClean="0"/>
              <a:t>Cleaning blackboard or whiteboard consumes a lot of time while teaching we have proposed an automated blackboard or whiteboard cleaning mechanism that cleans the entire board automatically with the help of two modes.</a:t>
            </a:r>
          </a:p>
          <a:p>
            <a:pPr algn="just">
              <a:lnSpc>
                <a:spcPct val="150000"/>
              </a:lnSpc>
              <a:buFont typeface="Wingdings" panose="05000000000000000000" pitchFamily="2" charset="2"/>
              <a:buChar char="§"/>
            </a:pPr>
            <a:r>
              <a:rPr lang="en-US" dirty="0" smtClean="0">
                <a:solidFill>
                  <a:schemeClr val="accent1"/>
                </a:solidFill>
              </a:rPr>
              <a:t> </a:t>
            </a:r>
            <a:r>
              <a:rPr lang="en-US" dirty="0" smtClean="0">
                <a:solidFill>
                  <a:schemeClr val="tx1">
                    <a:lumMod val="95000"/>
                  </a:schemeClr>
                </a:solidFill>
              </a:rPr>
              <a:t>We now use a 3DC motor to drive this rack &amp; pinion in the required direction. So that we get the entire board clean as the frame reaches the other end of the board.</a:t>
            </a:r>
          </a:p>
          <a:p>
            <a:pPr algn="just">
              <a:buFont typeface="Wingdings" panose="05000000000000000000" pitchFamily="2" charset="2"/>
              <a:buChar char="§"/>
            </a:pPr>
            <a:endParaRPr lang="en-US" dirty="0">
              <a:solidFill>
                <a:schemeClr val="accen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 calcmode="lin" valueType="num">
                                      <p:cBhvr additive="base">
                                        <p:cTn id="19"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anim calcmode="lin" valueType="num">
                                      <p:cBhvr additive="base">
                                        <p:cTn id="25"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65100"/>
            <a:ext cx="11569700" cy="736600"/>
          </a:xfrm>
        </p:spPr>
        <p:txBody>
          <a:bodyPr/>
          <a:lstStyle/>
          <a:p>
            <a:pPr algn="ctr"/>
            <a:r>
              <a:rPr lang="en-US" sz="3600" b="1" dirty="0" smtClean="0">
                <a:solidFill>
                  <a:schemeClr val="tx1">
                    <a:lumMod val="95000"/>
                  </a:schemeClr>
                </a:solidFill>
                <a:cs typeface="Times New Roman" panose="02020603050405020304" pitchFamily="18" charset="0"/>
              </a:rPr>
              <a:t>Literature survey</a:t>
            </a:r>
            <a:r>
              <a:rPr lang="en-US" sz="3600" dirty="0" smtClean="0">
                <a:solidFill>
                  <a:schemeClr val="tx1">
                    <a:lumMod val="95000"/>
                  </a:schemeClr>
                </a:solidFill>
                <a:latin typeface="Times New Roman" panose="02020603050405020304" pitchFamily="18" charset="0"/>
                <a:cs typeface="Times New Roman" panose="02020603050405020304" pitchFamily="18" charset="0"/>
              </a:rPr>
              <a:t/>
            </a:r>
            <a:br>
              <a:rPr lang="en-US" sz="3600" dirty="0" smtClean="0">
                <a:solidFill>
                  <a:schemeClr val="tx1">
                    <a:lumMod val="95000"/>
                  </a:schemeClr>
                </a:solidFill>
                <a:latin typeface="Times New Roman" panose="02020603050405020304" pitchFamily="18" charset="0"/>
                <a:cs typeface="Times New Roman" panose="02020603050405020304" pitchFamily="18" charset="0"/>
              </a:rPr>
            </a:br>
            <a:endParaRPr lang="en-US" sz="3600" dirty="0">
              <a:solidFill>
                <a:schemeClr val="tx1">
                  <a:lumMod val="95000"/>
                </a:schemeClr>
              </a:solidFill>
            </a:endParaRPr>
          </a:p>
        </p:txBody>
      </p:sp>
      <p:graphicFrame>
        <p:nvGraphicFramePr>
          <p:cNvPr id="4" name="Table 3"/>
          <p:cNvGraphicFramePr>
            <a:graphicFrameLocks noGrp="1"/>
          </p:cNvGraphicFramePr>
          <p:nvPr/>
        </p:nvGraphicFramePr>
        <p:xfrm>
          <a:off x="1492250" y="1554372"/>
          <a:ext cx="9207501" cy="4039616"/>
        </p:xfrm>
        <a:graphic>
          <a:graphicData uri="http://schemas.openxmlformats.org/drawingml/2006/table">
            <a:tbl>
              <a:tblPr/>
              <a:tblGrid>
                <a:gridCol w="744860"/>
                <a:gridCol w="1871341"/>
                <a:gridCol w="1905000"/>
                <a:gridCol w="2260600"/>
                <a:gridCol w="2425700"/>
              </a:tblGrid>
              <a:tr h="630028">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b="1" dirty="0">
                          <a:solidFill>
                            <a:schemeClr val="tx1">
                              <a:lumMod val="95000"/>
                            </a:schemeClr>
                          </a:solidFill>
                          <a:latin typeface="Times New Roman" panose="02020603050405020304"/>
                          <a:ea typeface="Times New Roman" panose="02020603050405020304"/>
                          <a:cs typeface="Mangal"/>
                        </a:rPr>
                        <a:t>Paper No.</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b="1" dirty="0">
                          <a:solidFill>
                            <a:schemeClr val="tx1">
                              <a:lumMod val="95000"/>
                            </a:schemeClr>
                          </a:solidFill>
                          <a:latin typeface="Times New Roman" panose="02020603050405020304"/>
                          <a:ea typeface="Times New Roman" panose="02020603050405020304"/>
                          <a:cs typeface="Mangal"/>
                        </a:rPr>
                        <a:t>Title of Paper/Publisher</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b="1">
                          <a:solidFill>
                            <a:schemeClr val="tx1">
                              <a:lumMod val="95000"/>
                            </a:schemeClr>
                          </a:solidFill>
                          <a:latin typeface="Times New Roman" panose="02020603050405020304"/>
                          <a:ea typeface="Times New Roman" panose="02020603050405020304"/>
                          <a:cs typeface="Mangal"/>
                        </a:rPr>
                        <a:t>Author of Paper</a:t>
                      </a:r>
                      <a:endParaRPr lang="en-US" sz="180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b="1" dirty="0">
                          <a:solidFill>
                            <a:schemeClr val="tx1">
                              <a:lumMod val="95000"/>
                            </a:schemeClr>
                          </a:solidFill>
                          <a:latin typeface="Times New Roman" panose="02020603050405020304"/>
                          <a:ea typeface="Times New Roman" panose="02020603050405020304"/>
                          <a:cs typeface="Mangal"/>
                        </a:rPr>
                        <a:t>This is journal/Conference proceeding Date</a:t>
                      </a:r>
                      <a:r>
                        <a:rPr lang="en-US" sz="1800" b="1" dirty="0" smtClean="0">
                          <a:solidFill>
                            <a:schemeClr val="tx1">
                              <a:lumMod val="95000"/>
                            </a:schemeClr>
                          </a:solidFill>
                          <a:latin typeface="Times New Roman" panose="02020603050405020304"/>
                          <a:ea typeface="Times New Roman" panose="02020603050405020304"/>
                          <a:cs typeface="Mangal"/>
                        </a:rPr>
                        <a:t>, Month, Year  </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b="1" dirty="0">
                          <a:solidFill>
                            <a:schemeClr val="tx1">
                              <a:lumMod val="95000"/>
                            </a:schemeClr>
                          </a:solidFill>
                          <a:latin typeface="Times New Roman" panose="02020603050405020304"/>
                          <a:ea typeface="Times New Roman" panose="02020603050405020304"/>
                          <a:cs typeface="Mangal"/>
                        </a:rPr>
                        <a:t>Relevance to the project</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117579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smtClean="0">
                          <a:solidFill>
                            <a:schemeClr val="tx1">
                              <a:lumMod val="95000"/>
                            </a:schemeClr>
                          </a:solidFill>
                          <a:latin typeface="Times New Roman" panose="02020603050405020304"/>
                          <a:ea typeface="Times New Roman" panose="02020603050405020304"/>
                          <a:cs typeface="Mangal"/>
                        </a:rPr>
                        <a:t>1.</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Hand Gesture Recognition using 3D sensors</a:t>
                      </a:r>
                      <a:endParaRPr lang="en-US" sz="1800" dirty="0">
                        <a:solidFill>
                          <a:schemeClr val="tx1">
                            <a:lumMod val="95000"/>
                          </a:schemeClr>
                        </a:solidFill>
                        <a:latin typeface="Calibri" panose="020F0502020204030204"/>
                        <a:ea typeface="Times New Roman" panose="02020603050405020304"/>
                        <a:cs typeface="Mangal"/>
                      </a:endParaRPr>
                    </a:p>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IEEE</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err="1">
                          <a:solidFill>
                            <a:schemeClr val="tx1">
                              <a:lumMod val="95000"/>
                            </a:schemeClr>
                          </a:solidFill>
                          <a:latin typeface="Times New Roman" panose="02020603050405020304"/>
                          <a:ea typeface="Times New Roman" panose="02020603050405020304"/>
                          <a:cs typeface="Mangal"/>
                        </a:rPr>
                        <a:t>Jozef</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Goga</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Slavomír</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Kajan</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Conference paper/</a:t>
                      </a:r>
                      <a:endParaRPr lang="en-US" sz="1800" dirty="0">
                        <a:solidFill>
                          <a:schemeClr val="tx1">
                            <a:lumMod val="95000"/>
                          </a:schemeClr>
                        </a:solidFill>
                        <a:latin typeface="Calibri" panose="020F0502020204030204"/>
                        <a:ea typeface="Times New Roman" panose="02020603050405020304"/>
                        <a:cs typeface="Mangal"/>
                      </a:endParaRPr>
                    </a:p>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18-20September2017</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We are using concept of the Hand Recognition using 3D gesture sensors.</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1175794">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smtClean="0">
                          <a:solidFill>
                            <a:schemeClr val="tx1">
                              <a:lumMod val="95000"/>
                            </a:schemeClr>
                          </a:solidFill>
                          <a:latin typeface="Times New Roman" panose="02020603050405020304"/>
                          <a:ea typeface="Times New Roman" panose="02020603050405020304"/>
                          <a:cs typeface="Mangal"/>
                        </a:rPr>
                        <a:t>2.</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The working principle of an Arduino</a:t>
                      </a:r>
                      <a:endParaRPr lang="en-US" sz="1800" dirty="0">
                        <a:solidFill>
                          <a:schemeClr val="tx1">
                            <a:lumMod val="95000"/>
                          </a:schemeClr>
                        </a:solidFill>
                        <a:latin typeface="Calibri" panose="020F0502020204030204"/>
                        <a:ea typeface="Times New Roman" panose="02020603050405020304"/>
                        <a:cs typeface="Mangal"/>
                      </a:endParaRPr>
                    </a:p>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IEEE</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Yusuf </a:t>
                      </a:r>
                      <a:r>
                        <a:rPr lang="en-US" sz="1800" dirty="0" err="1">
                          <a:solidFill>
                            <a:schemeClr val="tx1">
                              <a:lumMod val="95000"/>
                            </a:schemeClr>
                          </a:solidFill>
                          <a:latin typeface="Times New Roman" panose="02020603050405020304"/>
                          <a:ea typeface="Times New Roman" panose="02020603050405020304"/>
                          <a:cs typeface="Mangal"/>
                        </a:rPr>
                        <a:t>Abdullahi</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Badamasi</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Conference paper/</a:t>
                      </a:r>
                      <a:endParaRPr lang="en-US" sz="1800" dirty="0">
                        <a:solidFill>
                          <a:schemeClr val="tx1">
                            <a:lumMod val="95000"/>
                          </a:schemeClr>
                        </a:solidFill>
                        <a:latin typeface="Calibri" panose="020F0502020204030204"/>
                        <a:ea typeface="Times New Roman" panose="02020603050405020304"/>
                        <a:cs typeface="Mangal"/>
                      </a:endParaRPr>
                    </a:p>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2014</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l">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In this project  using both software/hardware Arduino UNO.</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1162051" y="808566"/>
          <a:ext cx="9867899" cy="4817534"/>
        </p:xfrm>
        <a:graphic>
          <a:graphicData uri="http://schemas.openxmlformats.org/drawingml/2006/table">
            <a:tbl>
              <a:tblPr/>
              <a:tblGrid>
                <a:gridCol w="798475"/>
                <a:gridCol w="2503524"/>
                <a:gridCol w="1727200"/>
                <a:gridCol w="1866900"/>
                <a:gridCol w="2971800"/>
              </a:tblGrid>
              <a:tr h="2985033">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ctr">
                        <a:lnSpc>
                          <a:spcPct val="115000"/>
                        </a:lnSpc>
                        <a:spcBef>
                          <a:spcPts val="0"/>
                        </a:spcBef>
                        <a:spcAft>
                          <a:spcPts val="1000"/>
                        </a:spcAft>
                      </a:pPr>
                      <a:r>
                        <a:rPr lang="en-US" sz="1800" dirty="0" smtClean="0">
                          <a:solidFill>
                            <a:schemeClr val="tx1">
                              <a:lumMod val="95000"/>
                            </a:schemeClr>
                          </a:solidFill>
                          <a:latin typeface="Times New Roman" panose="02020603050405020304"/>
                          <a:ea typeface="Times New Roman" panose="02020603050405020304"/>
                          <a:cs typeface="Mangal"/>
                        </a:rPr>
                        <a:t>3.</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15000"/>
                        </a:lnSpc>
                        <a:spcBef>
                          <a:spcPts val="0"/>
                        </a:spcBef>
                        <a:spcAft>
                          <a:spcPts val="1000"/>
                        </a:spcAft>
                      </a:pPr>
                      <a:r>
                        <a:rPr lang="en-US" sz="1800" dirty="0" err="1">
                          <a:solidFill>
                            <a:schemeClr val="tx1">
                              <a:lumMod val="95000"/>
                            </a:schemeClr>
                          </a:solidFill>
                          <a:latin typeface="Times New Roman" panose="02020603050405020304"/>
                          <a:ea typeface="Times New Roman" panose="02020603050405020304"/>
                          <a:cs typeface="Mangal"/>
                        </a:rPr>
                        <a:t>Arduino</a:t>
                      </a:r>
                      <a:r>
                        <a:rPr lang="en-US" sz="1800" dirty="0">
                          <a:solidFill>
                            <a:schemeClr val="tx1">
                              <a:lumMod val="95000"/>
                            </a:schemeClr>
                          </a:solidFill>
                          <a:latin typeface="Times New Roman" panose="02020603050405020304"/>
                          <a:ea typeface="Times New Roman" panose="02020603050405020304"/>
                          <a:cs typeface="Mangal"/>
                        </a:rPr>
                        <a:t>-based Wireless Motion Detecting System</a:t>
                      </a:r>
                      <a:endParaRPr lang="en-US" sz="1800" dirty="0">
                        <a:solidFill>
                          <a:schemeClr val="tx1">
                            <a:lumMod val="95000"/>
                          </a:schemeClr>
                        </a:solidFill>
                        <a:latin typeface="Calibri" panose="020F0502020204030204"/>
                        <a:ea typeface="Times New Roman" panose="02020603050405020304"/>
                        <a:cs typeface="Mangal"/>
                      </a:endParaRPr>
                    </a:p>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IEEE</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15000"/>
                        </a:lnSpc>
                        <a:spcBef>
                          <a:spcPts val="0"/>
                        </a:spcBef>
                        <a:spcAft>
                          <a:spcPts val="1000"/>
                        </a:spcAft>
                      </a:pPr>
                      <a:r>
                        <a:rPr lang="en-US" sz="1800" dirty="0" err="1">
                          <a:solidFill>
                            <a:schemeClr val="tx1">
                              <a:lumMod val="95000"/>
                            </a:schemeClr>
                          </a:solidFill>
                          <a:latin typeface="Times New Roman" panose="02020603050405020304"/>
                          <a:ea typeface="Times New Roman" panose="02020603050405020304"/>
                          <a:cs typeface="Mangal"/>
                        </a:rPr>
                        <a:t>Siti</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Syaidatul</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Syazlina</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Mohd</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Soleh</a:t>
                      </a:r>
                      <a:r>
                        <a:rPr lang="en-US" sz="1800" dirty="0">
                          <a:solidFill>
                            <a:schemeClr val="tx1">
                              <a:lumMod val="95000"/>
                            </a:schemeClr>
                          </a:solidFill>
                          <a:latin typeface="Times New Roman" panose="02020603050405020304"/>
                          <a:ea typeface="Times New Roman" panose="02020603050405020304"/>
                          <a:cs typeface="Mangal"/>
                        </a:rPr>
                        <a:t>,</a:t>
                      </a:r>
                      <a:r>
                        <a:rPr lang="en-US" sz="1800" dirty="0">
                          <a:solidFill>
                            <a:schemeClr val="tx1">
                              <a:lumMod val="95000"/>
                            </a:schemeClr>
                          </a:solidFill>
                          <a:latin typeface="Calibri" panose="020F0502020204030204"/>
                          <a:ea typeface="Times New Roman" panose="02020603050405020304"/>
                          <a:cs typeface="Mangal"/>
                        </a:rPr>
                        <a:t> </a:t>
                      </a:r>
                      <a:r>
                        <a:rPr lang="en-US" sz="1800" dirty="0">
                          <a:solidFill>
                            <a:schemeClr val="tx1">
                              <a:lumMod val="95000"/>
                            </a:schemeClr>
                          </a:solidFill>
                          <a:latin typeface="Times New Roman" panose="02020603050405020304"/>
                          <a:ea typeface="Times New Roman" panose="02020603050405020304"/>
                          <a:cs typeface="Mangal"/>
                        </a:rPr>
                        <a:t>Aida Mustapha</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Conference paper/</a:t>
                      </a:r>
                      <a:endParaRPr lang="en-US" sz="1800" dirty="0">
                        <a:solidFill>
                          <a:schemeClr val="tx1">
                            <a:lumMod val="95000"/>
                          </a:schemeClr>
                        </a:solidFill>
                        <a:latin typeface="Calibri" panose="020F0502020204030204"/>
                        <a:ea typeface="Times New Roman" panose="02020603050405020304"/>
                        <a:cs typeface="Mangal"/>
                      </a:endParaRPr>
                    </a:p>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2018</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We are using concept of the movements within speciﬁed distance. </a:t>
                      </a:r>
                      <a:endParaRPr lang="en-US" sz="1800" dirty="0">
                        <a:solidFill>
                          <a:schemeClr val="tx1">
                            <a:lumMod val="95000"/>
                          </a:schemeClr>
                        </a:solidFill>
                        <a:latin typeface="Calibri" panose="020F0502020204030204"/>
                        <a:ea typeface="Times New Roman" panose="02020603050405020304"/>
                        <a:cs typeface="Mangal"/>
                      </a:endParaRPr>
                    </a:p>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The Application of Wireless Motion Detection System using Arduino can help users to ensure the safety of their home and properties.</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r h="1832501">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ctr">
                        <a:lnSpc>
                          <a:spcPct val="115000"/>
                        </a:lnSpc>
                        <a:spcBef>
                          <a:spcPts val="0"/>
                        </a:spcBef>
                        <a:spcAft>
                          <a:spcPts val="1000"/>
                        </a:spcAft>
                      </a:pPr>
                      <a:r>
                        <a:rPr lang="en-US" sz="1800" dirty="0" smtClean="0">
                          <a:solidFill>
                            <a:schemeClr val="tx1">
                              <a:lumMod val="95000"/>
                            </a:schemeClr>
                          </a:solidFill>
                          <a:latin typeface="Times New Roman" panose="02020603050405020304"/>
                          <a:ea typeface="Times New Roman" panose="02020603050405020304"/>
                          <a:cs typeface="Mangal"/>
                        </a:rPr>
                        <a:t>4.</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Design on a DC motor speed control.</a:t>
                      </a:r>
                      <a:endParaRPr lang="en-US" sz="1800" dirty="0">
                        <a:solidFill>
                          <a:schemeClr val="tx1">
                            <a:lumMod val="95000"/>
                          </a:schemeClr>
                        </a:solidFill>
                        <a:latin typeface="Calibri" panose="020F0502020204030204"/>
                        <a:ea typeface="Times New Roman" panose="02020603050405020304"/>
                        <a:cs typeface="Mangal"/>
                      </a:endParaRPr>
                    </a:p>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IEEE</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Zhu </a:t>
                      </a:r>
                      <a:r>
                        <a:rPr lang="en-US" sz="1800" dirty="0" err="1">
                          <a:solidFill>
                            <a:schemeClr val="tx1">
                              <a:lumMod val="95000"/>
                            </a:schemeClr>
                          </a:solidFill>
                          <a:latin typeface="Times New Roman" panose="02020603050405020304"/>
                          <a:ea typeface="Times New Roman" panose="02020603050405020304"/>
                          <a:cs typeface="Mangal"/>
                        </a:rPr>
                        <a:t>Haishui,Wang</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Dahu,Zhang</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Tong,Huang</a:t>
                      </a:r>
                      <a:r>
                        <a:rPr lang="en-US" sz="1800" dirty="0">
                          <a:solidFill>
                            <a:schemeClr val="tx1">
                              <a:lumMod val="95000"/>
                            </a:schemeClr>
                          </a:solidFill>
                          <a:latin typeface="Times New Roman" panose="02020603050405020304"/>
                          <a:ea typeface="Times New Roman" panose="02020603050405020304"/>
                          <a:cs typeface="Mangal"/>
                        </a:rPr>
                        <a:t> </a:t>
                      </a:r>
                      <a:r>
                        <a:rPr lang="en-US" sz="1800" dirty="0" err="1">
                          <a:solidFill>
                            <a:schemeClr val="tx1">
                              <a:lumMod val="95000"/>
                            </a:schemeClr>
                          </a:solidFill>
                          <a:latin typeface="Times New Roman" panose="02020603050405020304"/>
                          <a:ea typeface="Times New Roman" panose="02020603050405020304"/>
                          <a:cs typeface="Mangal"/>
                        </a:rPr>
                        <a:t>Keming</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Conference paper/</a:t>
                      </a:r>
                      <a:endParaRPr lang="en-US" sz="1800" dirty="0">
                        <a:solidFill>
                          <a:schemeClr val="tx1">
                            <a:lumMod val="95000"/>
                          </a:schemeClr>
                        </a:solidFill>
                        <a:latin typeface="Calibri" panose="020F0502020204030204"/>
                        <a:ea typeface="Times New Roman" panose="02020603050405020304"/>
                        <a:cs typeface="Mangal"/>
                      </a:endParaRPr>
                    </a:p>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2010</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c>
                  <a:txBody>
                    <a:bodyPr/>
                    <a:lstStyle>
                      <a:defPPr>
                        <a:defRPr lang="en-US">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nSpc>
                          <a:spcPct val="115000"/>
                        </a:lnSpc>
                        <a:spcBef>
                          <a:spcPts val="0"/>
                        </a:spcBef>
                        <a:spcAft>
                          <a:spcPts val="1000"/>
                        </a:spcAft>
                      </a:pPr>
                      <a:r>
                        <a:rPr lang="en-US" sz="1800" dirty="0">
                          <a:solidFill>
                            <a:schemeClr val="tx1">
                              <a:lumMod val="95000"/>
                            </a:schemeClr>
                          </a:solidFill>
                          <a:latin typeface="Times New Roman" panose="02020603050405020304"/>
                          <a:ea typeface="Times New Roman" panose="02020603050405020304"/>
                          <a:cs typeface="Mangal"/>
                        </a:rPr>
                        <a:t>We designed &amp; built a DC motor controller that operated at very high efficiencies &amp; could be built for a very low price. </a:t>
                      </a:r>
                      <a:endParaRPr lang="en-US" sz="1800" dirty="0">
                        <a:solidFill>
                          <a:schemeClr val="tx1">
                            <a:lumMod val="95000"/>
                          </a:schemeClr>
                        </a:solidFill>
                        <a:latin typeface="Calibri" panose="020F0502020204030204"/>
                        <a:ea typeface="Times New Roman" panose="02020603050405020304"/>
                        <a:cs typeface="Mangal"/>
                      </a:endParaRPr>
                    </a:p>
                  </a:txBody>
                  <a:tcPr marL="50566" marR="5056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cell3D prstMaterial="dkEdge">
                      <a:bevel/>
                      <a:lightRig rig="flood" dir="t"/>
                    </a:cell3D>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11074400" cy="723900"/>
          </a:xfrm>
        </p:spPr>
        <p:txBody>
          <a:bodyPr/>
          <a:lstStyle/>
          <a:p>
            <a:pPr algn="ctr"/>
            <a:r>
              <a:rPr lang="en-US" sz="3600" b="1" dirty="0" smtClean="0">
                <a:solidFill>
                  <a:schemeClr val="tx1">
                    <a:lumMod val="95000"/>
                  </a:schemeClr>
                </a:solidFill>
              </a:rPr>
              <a:t>Requirements</a:t>
            </a:r>
            <a:r>
              <a:rPr lang="en-US" sz="4000" b="1" dirty="0" smtClean="0">
                <a:solidFill>
                  <a:schemeClr val="tx1">
                    <a:lumMod val="95000"/>
                  </a:schemeClr>
                </a:solidFill>
              </a:rPr>
              <a:t> </a:t>
            </a:r>
            <a:endParaRPr lang="en-US" sz="4000" b="1" dirty="0">
              <a:solidFill>
                <a:schemeClr val="tx1">
                  <a:lumMod val="95000"/>
                </a:schemeClr>
              </a:solidFill>
            </a:endParaRPr>
          </a:p>
        </p:txBody>
      </p:sp>
      <p:sp>
        <p:nvSpPr>
          <p:cNvPr id="3" name="Text Placeholder 2"/>
          <p:cNvSpPr>
            <a:spLocks noGrp="1"/>
          </p:cNvSpPr>
          <p:nvPr>
            <p:ph type="body" sz="half" idx="2"/>
          </p:nvPr>
        </p:nvSpPr>
        <p:spPr>
          <a:xfrm>
            <a:off x="1130300" y="889000"/>
            <a:ext cx="9880600" cy="3060700"/>
          </a:xfrm>
        </p:spPr>
        <p:txBody>
          <a:bodyPr numCol="2">
            <a:normAutofit fontScale="40000" lnSpcReduction="20000"/>
          </a:bodyPr>
          <a:lstStyle/>
          <a:p>
            <a:r>
              <a:rPr lang="en-US" sz="4000" b="1" dirty="0" smtClean="0">
                <a:solidFill>
                  <a:schemeClr val="tx1">
                    <a:lumMod val="95000"/>
                  </a:schemeClr>
                </a:solidFill>
              </a:rPr>
              <a:t>HARDWARE REQUIREMENT</a:t>
            </a:r>
          </a:p>
          <a:p>
            <a:pPr lvl="1" algn="just">
              <a:buFont typeface="Wingdings" panose="05000000000000000000" pitchFamily="2" charset="2"/>
              <a:buChar char="§"/>
            </a:pPr>
            <a:r>
              <a:rPr lang="en-US" sz="3500" dirty="0" smtClean="0">
                <a:solidFill>
                  <a:schemeClr val="tx1">
                    <a:lumMod val="95000"/>
                  </a:schemeClr>
                </a:solidFill>
              </a:rPr>
              <a:t>ATMega328p Arduino: 1</a:t>
            </a:r>
          </a:p>
          <a:p>
            <a:pPr lvl="1" algn="just">
              <a:buFont typeface="Wingdings" panose="05000000000000000000" pitchFamily="2" charset="2"/>
              <a:buChar char="§"/>
            </a:pPr>
            <a:r>
              <a:rPr lang="en-US" sz="3500" dirty="0" smtClean="0">
                <a:solidFill>
                  <a:schemeClr val="tx1">
                    <a:lumMod val="95000"/>
                  </a:schemeClr>
                </a:solidFill>
              </a:rPr>
              <a:t> Rod(dia. 16*1250mm) : 2</a:t>
            </a:r>
          </a:p>
          <a:p>
            <a:pPr lvl="1" algn="just">
              <a:buFont typeface="Wingdings" panose="05000000000000000000" pitchFamily="2" charset="2"/>
              <a:buChar char="§"/>
            </a:pPr>
            <a:r>
              <a:rPr lang="en-US" sz="3500" dirty="0" smtClean="0">
                <a:solidFill>
                  <a:schemeClr val="tx1">
                    <a:lumMod val="95000"/>
                  </a:schemeClr>
                </a:solidFill>
              </a:rPr>
              <a:t> Linear Bearings : 4</a:t>
            </a:r>
          </a:p>
          <a:p>
            <a:pPr lvl="1" algn="just">
              <a:buFont typeface="Wingdings" panose="05000000000000000000" pitchFamily="2" charset="2"/>
              <a:buChar char="§"/>
            </a:pPr>
            <a:r>
              <a:rPr lang="en-US" sz="3500" dirty="0" smtClean="0">
                <a:solidFill>
                  <a:schemeClr val="tx1">
                    <a:lumMod val="95000"/>
                  </a:schemeClr>
                </a:solidFill>
              </a:rPr>
              <a:t> Rectangular Gearbox Motor-150RPM : 1</a:t>
            </a:r>
          </a:p>
          <a:p>
            <a:pPr lvl="1" algn="just">
              <a:buFont typeface="Wingdings" panose="05000000000000000000" pitchFamily="2" charset="2"/>
              <a:buChar char="§"/>
            </a:pPr>
            <a:r>
              <a:rPr lang="en-US" sz="3500" dirty="0" smtClean="0">
                <a:solidFill>
                  <a:schemeClr val="tx1">
                    <a:lumMod val="95000"/>
                  </a:schemeClr>
                </a:solidFill>
              </a:rPr>
              <a:t> MG555 12V 60RPM square Gearbox Motor : 2</a:t>
            </a:r>
          </a:p>
          <a:p>
            <a:pPr lvl="1" algn="just">
              <a:buFont typeface="Wingdings" panose="05000000000000000000" pitchFamily="2" charset="2"/>
              <a:buChar char="§"/>
            </a:pPr>
            <a:r>
              <a:rPr lang="en-US" sz="3500" dirty="0" smtClean="0">
                <a:solidFill>
                  <a:schemeClr val="tx1">
                    <a:lumMod val="95000"/>
                  </a:schemeClr>
                </a:solidFill>
              </a:rPr>
              <a:t> Stationary base structure</a:t>
            </a:r>
          </a:p>
          <a:p>
            <a:pPr lvl="1" algn="just">
              <a:buFont typeface="Wingdings" panose="05000000000000000000" pitchFamily="2" charset="2"/>
              <a:buChar char="§"/>
            </a:pPr>
            <a:r>
              <a:rPr lang="en-US" sz="3500" dirty="0" smtClean="0">
                <a:solidFill>
                  <a:schemeClr val="tx1">
                    <a:lumMod val="95000"/>
                  </a:schemeClr>
                </a:solidFill>
              </a:rPr>
              <a:t> Moving frame with motor mountings &amp; duster mounting</a:t>
            </a:r>
          </a:p>
          <a:p>
            <a:pPr lvl="1" algn="just">
              <a:buFont typeface="Wingdings" panose="05000000000000000000" pitchFamily="2" charset="2"/>
              <a:buChar char="§"/>
            </a:pPr>
            <a:r>
              <a:rPr lang="en-US" sz="3500" dirty="0" smtClean="0">
                <a:solidFill>
                  <a:schemeClr val="tx1">
                    <a:lumMod val="95000"/>
                  </a:schemeClr>
                </a:solidFill>
              </a:rPr>
              <a:t> 3” Toggle Clamp : 1</a:t>
            </a:r>
          </a:p>
          <a:p>
            <a:pPr lvl="1" algn="just">
              <a:buFont typeface="Wingdings" panose="05000000000000000000" pitchFamily="2" charset="2"/>
              <a:buChar char="§"/>
            </a:pPr>
            <a:endParaRPr lang="en-US" sz="3500" dirty="0" smtClean="0">
              <a:solidFill>
                <a:schemeClr val="tx1">
                  <a:lumMod val="95000"/>
                </a:schemeClr>
              </a:solidFill>
            </a:endParaRPr>
          </a:p>
          <a:p>
            <a:pPr lvl="1" algn="just">
              <a:buFont typeface="Wingdings" panose="05000000000000000000" pitchFamily="2" charset="2"/>
              <a:buChar char="§"/>
            </a:pPr>
            <a:r>
              <a:rPr lang="en-US" sz="3500" dirty="0" smtClean="0">
                <a:solidFill>
                  <a:schemeClr val="tx1">
                    <a:lumMod val="95000"/>
                  </a:schemeClr>
                </a:solidFill>
              </a:rPr>
              <a:t> PU coated wheels(5cm </a:t>
            </a:r>
            <a:r>
              <a:rPr lang="en-US" sz="3500" dirty="0" err="1" smtClean="0">
                <a:solidFill>
                  <a:schemeClr val="tx1">
                    <a:lumMod val="95000"/>
                  </a:schemeClr>
                </a:solidFill>
              </a:rPr>
              <a:t>Dia</a:t>
            </a:r>
            <a:r>
              <a:rPr lang="en-US" sz="3500" dirty="0" smtClean="0">
                <a:solidFill>
                  <a:schemeClr val="tx1">
                    <a:lumMod val="95000"/>
                  </a:schemeClr>
                </a:solidFill>
              </a:rPr>
              <a:t> x 2cm thick) : 6</a:t>
            </a:r>
          </a:p>
          <a:p>
            <a:pPr lvl="1" algn="just">
              <a:buFont typeface="Wingdings" panose="05000000000000000000" pitchFamily="2" charset="2"/>
              <a:buChar char="§"/>
            </a:pPr>
            <a:r>
              <a:rPr lang="en-US" sz="3500" dirty="0" smtClean="0">
                <a:solidFill>
                  <a:schemeClr val="tx1">
                    <a:lumMod val="95000"/>
                  </a:schemeClr>
                </a:solidFill>
              </a:rPr>
              <a:t> Rack &amp; pinion(120cm long): 1</a:t>
            </a:r>
          </a:p>
          <a:p>
            <a:pPr lvl="1" algn="just">
              <a:buFont typeface="Wingdings" panose="05000000000000000000" pitchFamily="2" charset="2"/>
              <a:buChar char="§"/>
            </a:pPr>
            <a:r>
              <a:rPr lang="en-US" sz="3500" dirty="0" smtClean="0">
                <a:solidFill>
                  <a:schemeClr val="tx1">
                    <a:lumMod val="95000"/>
                  </a:schemeClr>
                </a:solidFill>
              </a:rPr>
              <a:t> Duster : 1</a:t>
            </a:r>
          </a:p>
          <a:p>
            <a:pPr lvl="1" algn="just">
              <a:buFont typeface="Wingdings" panose="05000000000000000000" pitchFamily="2" charset="2"/>
              <a:buChar char="§"/>
            </a:pPr>
            <a:r>
              <a:rPr lang="en-US" sz="3500" dirty="0" smtClean="0">
                <a:solidFill>
                  <a:schemeClr val="tx1">
                    <a:lumMod val="95000"/>
                  </a:schemeClr>
                </a:solidFill>
              </a:rPr>
              <a:t> 8 Road/Channel Relay Module : 1</a:t>
            </a:r>
          </a:p>
          <a:p>
            <a:pPr lvl="1" algn="just">
              <a:buFont typeface="Wingdings" panose="05000000000000000000" pitchFamily="2" charset="2"/>
              <a:buChar char="§"/>
            </a:pPr>
            <a:r>
              <a:rPr lang="en-US" sz="3500" dirty="0" smtClean="0">
                <a:solidFill>
                  <a:schemeClr val="tx1">
                    <a:lumMod val="95000"/>
                  </a:schemeClr>
                </a:solidFill>
              </a:rPr>
              <a:t> Limit Switch : 4</a:t>
            </a:r>
          </a:p>
          <a:p>
            <a:pPr lvl="1" algn="just">
              <a:buFont typeface="Wingdings" panose="05000000000000000000" pitchFamily="2" charset="2"/>
              <a:buChar char="§"/>
            </a:pPr>
            <a:r>
              <a:rPr lang="en-US" sz="3500" dirty="0" smtClean="0">
                <a:solidFill>
                  <a:schemeClr val="tx1">
                    <a:lumMod val="95000"/>
                  </a:schemeClr>
                </a:solidFill>
              </a:rPr>
              <a:t> 3D Gesture sensor : 1</a:t>
            </a:r>
          </a:p>
          <a:p>
            <a:pPr lvl="1" algn="just">
              <a:buFont typeface="Wingdings" panose="05000000000000000000" pitchFamily="2" charset="2"/>
              <a:buChar char="§"/>
            </a:pPr>
            <a:r>
              <a:rPr lang="en-US" sz="3500" dirty="0" smtClean="0">
                <a:solidFill>
                  <a:schemeClr val="tx1">
                    <a:lumMod val="95000"/>
                  </a:schemeClr>
                </a:solidFill>
              </a:rPr>
              <a:t> SMPS 12v : 1</a:t>
            </a:r>
            <a:endParaRPr lang="en-US" sz="3500" dirty="0">
              <a:solidFill>
                <a:schemeClr val="tx1">
                  <a:lumMod val="95000"/>
                </a:schemeClr>
              </a:solidFill>
            </a:endParaRPr>
          </a:p>
        </p:txBody>
      </p:sp>
      <p:sp>
        <p:nvSpPr>
          <p:cNvPr id="6" name="Rectangle 5"/>
          <p:cNvSpPr/>
          <p:nvPr/>
        </p:nvSpPr>
        <p:spPr>
          <a:xfrm>
            <a:off x="1155700" y="4046498"/>
            <a:ext cx="2969391" cy="338554"/>
          </a:xfrm>
          <a:prstGeom prst="rect">
            <a:avLst/>
          </a:prstGeom>
        </p:spPr>
        <p:txBody>
          <a:bodyPr wrap="square">
            <a:spAutoFit/>
          </a:bodyPr>
          <a:lstStyle/>
          <a:p>
            <a:r>
              <a:rPr lang="en-US" sz="1600" b="1" dirty="0" smtClean="0">
                <a:solidFill>
                  <a:schemeClr val="tx1">
                    <a:lumMod val="95000"/>
                  </a:schemeClr>
                </a:solidFill>
              </a:rPr>
              <a:t>SOFTWARE REQUIREMENT</a:t>
            </a:r>
            <a:endParaRPr lang="en-US" sz="1600" dirty="0">
              <a:solidFill>
                <a:schemeClr val="tx1">
                  <a:lumMod val="95000"/>
                </a:schemeClr>
              </a:solidFill>
            </a:endParaRPr>
          </a:p>
        </p:txBody>
      </p:sp>
      <p:sp>
        <p:nvSpPr>
          <p:cNvPr id="7" name="Rectangle 6"/>
          <p:cNvSpPr/>
          <p:nvPr/>
        </p:nvSpPr>
        <p:spPr>
          <a:xfrm>
            <a:off x="1498852" y="4450834"/>
            <a:ext cx="2291012" cy="589970"/>
          </a:xfrm>
          <a:prstGeom prst="rect">
            <a:avLst/>
          </a:prstGeom>
        </p:spPr>
        <p:txBody>
          <a:bodyPr wrap="none">
            <a:spAutoFit/>
          </a:bodyPr>
          <a:lstStyle/>
          <a:p>
            <a:pPr>
              <a:buFont typeface="Wingdings" panose="05000000000000000000" pitchFamily="2" charset="2"/>
              <a:buChar char="§"/>
            </a:pPr>
            <a:r>
              <a:rPr lang="en-US" sz="1400" dirty="0" smtClean="0">
                <a:solidFill>
                  <a:schemeClr val="tx1">
                    <a:lumMod val="95000"/>
                  </a:schemeClr>
                </a:solidFill>
              </a:rPr>
              <a:t> Arduino IDE</a:t>
            </a:r>
          </a:p>
          <a:p>
            <a:pPr>
              <a:lnSpc>
                <a:spcPct val="150000"/>
              </a:lnSpc>
              <a:buFont typeface="Wingdings" panose="05000000000000000000" pitchFamily="2" charset="2"/>
              <a:buChar char="§"/>
            </a:pPr>
            <a:r>
              <a:rPr lang="en-US" sz="1400" dirty="0" smtClean="0">
                <a:solidFill>
                  <a:schemeClr val="tx1">
                    <a:lumMod val="95000"/>
                  </a:schemeClr>
                </a:solidFill>
              </a:rPr>
              <a:t> Tinkarcad.com/circuits</a:t>
            </a:r>
            <a:endParaRPr lang="en-US" sz="1400" dirty="0">
              <a:solidFill>
                <a:schemeClr val="tx1">
                  <a:lumMod val="9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11" end="11"/>
                                            </p:txEl>
                                          </p:spTgt>
                                        </p:tgtEl>
                                        <p:attrNameLst>
                                          <p:attrName>style.visibility</p:attrName>
                                        </p:attrNameLst>
                                      </p:cBhvr>
                                      <p:to>
                                        <p:strVal val="visible"/>
                                      </p:to>
                                    </p:set>
                                    <p:anim calcmode="lin" valueType="num">
                                      <p:cBhvr additive="base">
                                        <p:cTn id="61"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 calcmode="lin" valueType="num">
                                      <p:cBhvr additive="base">
                                        <p:cTn id="67"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3" end="13"/>
                                            </p:txEl>
                                          </p:spTgt>
                                        </p:tgtEl>
                                        <p:attrNameLst>
                                          <p:attrName>style.visibility</p:attrName>
                                        </p:attrNameLst>
                                      </p:cBhvr>
                                      <p:to>
                                        <p:strVal val="visible"/>
                                      </p:to>
                                    </p:set>
                                    <p:anim calcmode="lin" valueType="num">
                                      <p:cBhvr additive="base">
                                        <p:cTn id="73"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4" end="14"/>
                                            </p:txEl>
                                          </p:spTgt>
                                        </p:tgtEl>
                                        <p:attrNameLst>
                                          <p:attrName>style.visibility</p:attrName>
                                        </p:attrNameLst>
                                      </p:cBhvr>
                                      <p:to>
                                        <p:strVal val="visible"/>
                                      </p:to>
                                    </p:set>
                                    <p:anim calcmode="lin" valueType="num">
                                      <p:cBhvr additive="base">
                                        <p:cTn id="79"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3">
                                            <p:txEl>
                                              <p:pRg st="15" end="15"/>
                                            </p:txEl>
                                          </p:spTgt>
                                        </p:tgtEl>
                                        <p:attrNameLst>
                                          <p:attrName>style.visibility</p:attrName>
                                        </p:attrNameLst>
                                      </p:cBhvr>
                                      <p:to>
                                        <p:strVal val="visible"/>
                                      </p:to>
                                    </p:set>
                                    <p:anim calcmode="lin" valueType="num">
                                      <p:cBhvr additive="base">
                                        <p:cTn id="85"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3">
                                            <p:txEl>
                                              <p:pRg st="16" end="16"/>
                                            </p:txEl>
                                          </p:spTgt>
                                        </p:tgtEl>
                                        <p:attrNameLst>
                                          <p:attrName>style.visibility</p:attrName>
                                        </p:attrNameLst>
                                      </p:cBhvr>
                                      <p:to>
                                        <p:strVal val="visible"/>
                                      </p:to>
                                    </p:set>
                                    <p:anim calcmode="lin" valueType="num">
                                      <p:cBhvr additive="base">
                                        <p:cTn id="91" dur="500" fill="hold"/>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3">
                                            <p:txEl>
                                              <p:pRg st="16" end="16"/>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7">
                                            <p:txEl>
                                              <p:pRg st="0" end="0"/>
                                            </p:txEl>
                                          </p:spTgt>
                                        </p:tgtEl>
                                        <p:attrNameLst>
                                          <p:attrName>style.visibility</p:attrName>
                                        </p:attrNameLst>
                                      </p:cBhvr>
                                      <p:to>
                                        <p:strVal val="visible"/>
                                      </p:to>
                                    </p:set>
                                    <p:anim calcmode="lin" valueType="num">
                                      <p:cBhvr additive="base">
                                        <p:cTn id="9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nodeType="clickEffect">
                                  <p:stCondLst>
                                    <p:cond delay="0"/>
                                  </p:stCondLst>
                                  <p:childTnLst>
                                    <p:set>
                                      <p:cBhvr>
                                        <p:cTn id="102" dur="1" fill="hold">
                                          <p:stCondLst>
                                            <p:cond delay="0"/>
                                          </p:stCondLst>
                                        </p:cTn>
                                        <p:tgtEl>
                                          <p:spTgt spid="7">
                                            <p:txEl>
                                              <p:pRg st="1" end="1"/>
                                            </p:txEl>
                                          </p:spTgt>
                                        </p:tgtEl>
                                        <p:attrNameLst>
                                          <p:attrName>style.visibility</p:attrName>
                                        </p:attrNameLst>
                                      </p:cBhvr>
                                      <p:to>
                                        <p:strVal val="visible"/>
                                      </p:to>
                                    </p:set>
                                    <p:anim calcmode="lin" valueType="num">
                                      <p:cBhvr additive="base">
                                        <p:cTn id="10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0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010259" y="6317827"/>
            <a:ext cx="2230098" cy="369332"/>
          </a:xfrm>
          <a:prstGeom prst="rect">
            <a:avLst/>
          </a:prstGeom>
        </p:spPr>
        <p:txBody>
          <a:bodyPr wrap="square">
            <a:spAutoFit/>
          </a:bodyPr>
          <a:lstStyle/>
          <a:p>
            <a:r>
              <a:rPr lang="en-US" dirty="0" smtClean="0">
                <a:latin typeface="Times New Roman" panose="02020603050405020304" pitchFamily="18" charset="0"/>
                <a:cs typeface="Times New Roman" panose="02020603050405020304" pitchFamily="18" charset="0"/>
              </a:rPr>
              <a:t>Fig.: Proposed Setup</a:t>
            </a:r>
            <a:endParaRPr lang="en-US" dirty="0">
              <a:latin typeface="Times New Roman" panose="02020603050405020304" pitchFamily="18" charset="0"/>
              <a:cs typeface="Times New Roman" panose="02020603050405020304" pitchFamily="18" charset="0"/>
            </a:endParaRPr>
          </a:p>
        </p:txBody>
      </p:sp>
      <p:pic>
        <p:nvPicPr>
          <p:cNvPr id="10241" name="Picture 1"/>
          <p:cNvPicPr>
            <a:picLocks noChangeAspect="1" noChangeArrowheads="1"/>
          </p:cNvPicPr>
          <p:nvPr/>
        </p:nvPicPr>
        <p:blipFill>
          <a:blip r:embed="rId2"/>
          <a:srcRect/>
          <a:stretch>
            <a:fillRect/>
          </a:stretch>
        </p:blipFill>
        <p:spPr bwMode="auto">
          <a:xfrm>
            <a:off x="1143000" y="596900"/>
            <a:ext cx="9652000" cy="5549900"/>
          </a:xfrm>
          <a:prstGeom prst="rect">
            <a:avLst/>
          </a:prstGeom>
          <a:ln>
            <a:noFill/>
          </a:ln>
          <a:effectLst>
            <a:outerShdw blurRad="152400" dist="317500" dir="5400000" sx="90000" sy="-19000" rotWithShape="0">
              <a:prstClr val="black">
                <a:alpha val="15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10241"/>
                                        </p:tgtEl>
                                        <p:attrNameLst>
                                          <p:attrName>style.visibility</p:attrName>
                                        </p:attrNameLst>
                                      </p:cBhvr>
                                      <p:to>
                                        <p:strVal val="visible"/>
                                      </p:to>
                                    </p:set>
                                    <p:anim to="" calcmode="lin" valueType="num">
                                      <p:cBhvr>
                                        <p:cTn id="7" dur="1" fill="hold"/>
                                        <p:tgtEl>
                                          <p:spTgt spid="10241"/>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fillRect/>
          </a:stretch>
        </a:blip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0</TotalTime>
  <Words>1767</Words>
  <Application>Microsoft Office PowerPoint</Application>
  <PresentationFormat>Custom</PresentationFormat>
  <Paragraphs>282</Paragraphs>
  <Slides>32</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34" baseType="lpstr">
      <vt:lpstr>Ion</vt:lpstr>
      <vt:lpstr>Bitmap Image</vt:lpstr>
      <vt:lpstr>      </vt:lpstr>
      <vt:lpstr>Our Team</vt:lpstr>
      <vt:lpstr>Index</vt:lpstr>
      <vt:lpstr>Abstract </vt:lpstr>
      <vt:lpstr>PowerPoint Presentation</vt:lpstr>
      <vt:lpstr>Literature survey </vt:lpstr>
      <vt:lpstr>PowerPoint Presentation</vt:lpstr>
      <vt:lpstr>Requirements </vt:lpstr>
      <vt:lpstr>PowerPoint Presentation</vt:lpstr>
      <vt:lpstr>PowerPoint Presentation</vt:lpstr>
      <vt:lpstr>Working strategy </vt:lpstr>
      <vt:lpstr>PowerPoint Presentation</vt:lpstr>
      <vt:lpstr>Time calculation </vt:lpstr>
      <vt:lpstr>UML Diagrams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Final Implementation  </vt:lpstr>
      <vt:lpstr>PowerPoint Presentation</vt:lpstr>
      <vt:lpstr>PowerPoint Presentation</vt:lpstr>
      <vt:lpstr>PowerPoint Presentation</vt:lpstr>
      <vt:lpstr>              Customized features (Client based) </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ROBOTICS</dc:title>
  <dc:creator>user</dc:creator>
  <cp:lastModifiedBy>Windows User</cp:lastModifiedBy>
  <cp:revision>290</cp:revision>
  <dcterms:created xsi:type="dcterms:W3CDTF">2015-08-19T04:42:00Z</dcterms:created>
  <dcterms:modified xsi:type="dcterms:W3CDTF">2023-09-04T09:58:30Z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1033-11.2.0.9148</vt:lpwstr>
  </property>
</Properties>
</file>

<file path=docProps/thumbnail.jpeg>
</file>